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2.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6291" r:id="rId1"/>
  </p:sldMasterIdLst>
  <p:handoutMasterIdLst>
    <p:handoutMasterId r:id="rId93"/>
  </p:handoutMasterIdLst>
  <p:sldIdLst>
    <p:sldId id="342" r:id="rId2"/>
    <p:sldId id="257" r:id="rId3"/>
    <p:sldId id="258" r:id="rId4"/>
    <p:sldId id="259" r:id="rId5"/>
    <p:sldId id="359" r:id="rId6"/>
    <p:sldId id="261" r:id="rId7"/>
    <p:sldId id="262" r:id="rId8"/>
    <p:sldId id="309" r:id="rId9"/>
    <p:sldId id="310" r:id="rId10"/>
    <p:sldId id="312" r:id="rId11"/>
    <p:sldId id="311" r:id="rId12"/>
    <p:sldId id="313" r:id="rId13"/>
    <p:sldId id="314" r:id="rId14"/>
    <p:sldId id="263" r:id="rId15"/>
    <p:sldId id="298" r:id="rId16"/>
    <p:sldId id="264" r:id="rId17"/>
    <p:sldId id="267" r:id="rId18"/>
    <p:sldId id="301" r:id="rId19"/>
    <p:sldId id="299" r:id="rId20"/>
    <p:sldId id="343" r:id="rId21"/>
    <p:sldId id="300" r:id="rId22"/>
    <p:sldId id="315" r:id="rId23"/>
    <p:sldId id="316" r:id="rId24"/>
    <p:sldId id="349" r:id="rId25"/>
    <p:sldId id="363" r:id="rId26"/>
    <p:sldId id="361" r:id="rId27"/>
    <p:sldId id="362" r:id="rId28"/>
    <p:sldId id="268" r:id="rId29"/>
    <p:sldId id="371" r:id="rId30"/>
    <p:sldId id="364"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1" r:id="rId45"/>
    <p:sldId id="330" r:id="rId46"/>
    <p:sldId id="332" r:id="rId47"/>
    <p:sldId id="333" r:id="rId48"/>
    <p:sldId id="334" r:id="rId49"/>
    <p:sldId id="335" r:id="rId50"/>
    <p:sldId id="348" r:id="rId51"/>
    <p:sldId id="308" r:id="rId52"/>
    <p:sldId id="365" r:id="rId53"/>
    <p:sldId id="350" r:id="rId54"/>
    <p:sldId id="336" r:id="rId55"/>
    <p:sldId id="351" r:id="rId56"/>
    <p:sldId id="352" r:id="rId57"/>
    <p:sldId id="353" r:id="rId58"/>
    <p:sldId id="354" r:id="rId59"/>
    <p:sldId id="344" r:id="rId60"/>
    <p:sldId id="346" r:id="rId61"/>
    <p:sldId id="347" r:id="rId62"/>
    <p:sldId id="288" r:id="rId63"/>
    <p:sldId id="296" r:id="rId64"/>
    <p:sldId id="295" r:id="rId65"/>
    <p:sldId id="357" r:id="rId66"/>
    <p:sldId id="289" r:id="rId67"/>
    <p:sldId id="355" r:id="rId68"/>
    <p:sldId id="291" r:id="rId69"/>
    <p:sldId id="290" r:id="rId70"/>
    <p:sldId id="293" r:id="rId71"/>
    <p:sldId id="368" r:id="rId72"/>
    <p:sldId id="360" r:id="rId73"/>
    <p:sldId id="292" r:id="rId74"/>
    <p:sldId id="369" r:id="rId75"/>
    <p:sldId id="278" r:id="rId76"/>
    <p:sldId id="358" r:id="rId77"/>
    <p:sldId id="370" r:id="rId78"/>
    <p:sldId id="339" r:id="rId79"/>
    <p:sldId id="279" r:id="rId80"/>
    <p:sldId id="280" r:id="rId81"/>
    <p:sldId id="281" r:id="rId82"/>
    <p:sldId id="277" r:id="rId83"/>
    <p:sldId id="285" r:id="rId84"/>
    <p:sldId id="286" r:id="rId85"/>
    <p:sldId id="287" r:id="rId86"/>
    <p:sldId id="366" r:id="rId87"/>
    <p:sldId id="304" r:id="rId88"/>
    <p:sldId id="367" r:id="rId89"/>
    <p:sldId id="303" r:id="rId90"/>
    <p:sldId id="305" r:id="rId91"/>
    <p:sldId id="306"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88" d="100"/>
          <a:sy n="88" d="100"/>
        </p:scale>
        <p:origin x="36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ocuments\competitor%20analysi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embeddings/oleObject3.bin"/></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LL\Downloads\new%20forecast%20file-Final%20(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LL\Downloads\new%20forecast%20file-Final%20(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embeddings/oleObject2.bin"/></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[competitor analysis.xlsx]Sheet3!PivotTable2</c:name>
    <c:fmtId val="25"/>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2"/>
          </a:solidFill>
          <a:ln>
            <a:noFill/>
          </a:ln>
          <a:effectLst/>
        </c:spPr>
        <c:marker>
          <c:symbol val="diamond"/>
          <c:size val="6"/>
          <c:spPr>
            <a:solidFill>
              <a:schemeClr val="accent2"/>
            </a:solidFill>
            <a:ln w="9525">
              <a:solidFill>
                <a:schemeClr val="accent2"/>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2"/>
          </a:solidFill>
          <a:ln>
            <a:noFill/>
          </a:ln>
          <a:effectLst/>
        </c:spPr>
        <c:marker>
          <c:symbol val="square"/>
          <c:size val="6"/>
          <c:spPr>
            <a:solidFill>
              <a:schemeClr val="accent4"/>
            </a:solidFill>
            <a:ln w="9525">
              <a:solidFill>
                <a:schemeClr val="accent4"/>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2"/>
          </a:solidFill>
          <a:ln>
            <a:noFill/>
          </a:ln>
          <a:effectLst/>
        </c:spPr>
        <c:marker>
          <c:symbol val="triangle"/>
          <c:size val="6"/>
          <c:spPr>
            <a:solidFill>
              <a:schemeClr val="accent6"/>
            </a:solidFill>
            <a:ln w="9525">
              <a:solidFill>
                <a:schemeClr val="accent6"/>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2"/>
          </a:solidFill>
          <a:ln>
            <a:noFill/>
          </a:ln>
          <a:effectLst/>
        </c:spPr>
        <c:marker>
          <c:symbol val="x"/>
          <c:size val="6"/>
          <c:spPr>
            <a:noFill/>
            <a:ln w="9525">
              <a:solidFill>
                <a:schemeClr val="accent2">
                  <a:lumMod val="60000"/>
                </a:schemeClr>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4957359909219272E-2"/>
          <c:y val="6.3769204090969464E-2"/>
          <c:w val="0.90759952993849857"/>
          <c:h val="0.87345800524934381"/>
        </c:manualLayout>
      </c:layout>
      <c:barChart>
        <c:barDir val="col"/>
        <c:grouping val="clustered"/>
        <c:varyColors val="0"/>
        <c:ser>
          <c:idx val="0"/>
          <c:order val="0"/>
          <c:tx>
            <c:strRef>
              <c:f>Sheet3!$B$3:$B$4</c:f>
              <c:strCache>
                <c:ptCount val="1"/>
                <c:pt idx="0">
                  <c:v>2011</c:v>
                </c:pt>
              </c:strCache>
            </c:strRef>
          </c:tx>
          <c:spPr>
            <a:solidFill>
              <a:schemeClr val="accent2"/>
            </a:solidFill>
            <a:ln>
              <a:noFill/>
            </a:ln>
            <a:effectLst/>
          </c:spPr>
          <c:invertIfNegative val="0"/>
          <c:dLbls>
            <c:delete val="1"/>
          </c:dLbls>
          <c:cat>
            <c:strRef>
              <c:f>Sheet3!$A$5:$A$11</c:f>
              <c:strCache>
                <c:ptCount val="6"/>
                <c:pt idx="0">
                  <c:v>Australia</c:v>
                </c:pt>
                <c:pt idx="1">
                  <c:v>Canada</c:v>
                </c:pt>
                <c:pt idx="2">
                  <c:v>France</c:v>
                </c:pt>
                <c:pt idx="3">
                  <c:v>Germany</c:v>
                </c:pt>
                <c:pt idx="4">
                  <c:v>United Kingdom</c:v>
                </c:pt>
                <c:pt idx="5">
                  <c:v>US</c:v>
                </c:pt>
              </c:strCache>
            </c:strRef>
          </c:cat>
          <c:val>
            <c:numRef>
              <c:f>Sheet3!$B$5:$B$11</c:f>
              <c:numCache>
                <c:formatCode>"$"#,##0.00</c:formatCode>
                <c:ptCount val="6"/>
                <c:pt idx="0">
                  <c:v>1532156.3052000024</c:v>
                </c:pt>
                <c:pt idx="1">
                  <c:v>1874382.4151239952</c:v>
                </c:pt>
                <c:pt idx="2">
                  <c:v>213817.75839999985</c:v>
                </c:pt>
                <c:pt idx="3">
                  <c:v>246860.5447999998</c:v>
                </c:pt>
                <c:pt idx="4">
                  <c:v>362888.61760000017</c:v>
                </c:pt>
                <c:pt idx="5">
                  <c:v>8411566.5718298778</c:v>
                </c:pt>
              </c:numCache>
            </c:numRef>
          </c:val>
          <c:extLst>
            <c:ext xmlns:c16="http://schemas.microsoft.com/office/drawing/2014/chart" uri="{C3380CC4-5D6E-409C-BE32-E72D297353CC}">
              <c16:uniqueId val="{00000000-941D-493D-8263-4B43F9F9E1F4}"/>
            </c:ext>
          </c:extLst>
        </c:ser>
        <c:ser>
          <c:idx val="1"/>
          <c:order val="1"/>
          <c:tx>
            <c:strRef>
              <c:f>Sheet3!$C$3:$C$4</c:f>
              <c:strCache>
                <c:ptCount val="1"/>
                <c:pt idx="0">
                  <c:v>2012</c:v>
                </c:pt>
              </c:strCache>
            </c:strRef>
          </c:tx>
          <c:spPr>
            <a:solidFill>
              <a:schemeClr val="accent4"/>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1E-941D-493D-8263-4B43F9F9E1F4}"/>
                </c:ext>
              </c:extLst>
            </c:dLbl>
            <c:dLbl>
              <c:idx val="1"/>
              <c:layout/>
              <c:tx>
                <c:rich>
                  <a:bodyPr/>
                  <a:lstStyle/>
                  <a:p>
                    <a:fld id="{02499137-954F-43F7-A8C0-C5D3CFB415C3}" type="VALUE">
                      <a:rPr lang="en-US" sz="12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1B-941D-493D-8263-4B43F9F9E1F4}"/>
                </c:ext>
              </c:extLst>
            </c:dLbl>
            <c:dLbl>
              <c:idx val="2"/>
              <c:delete val="1"/>
              <c:extLst>
                <c:ext xmlns:c15="http://schemas.microsoft.com/office/drawing/2012/chart" uri="{CE6537A1-D6FC-4f65-9D91-7224C49458BB}"/>
                <c:ext xmlns:c16="http://schemas.microsoft.com/office/drawing/2014/chart" uri="{C3380CC4-5D6E-409C-BE32-E72D297353CC}">
                  <c16:uniqueId val="{0000001F-941D-493D-8263-4B43F9F9E1F4}"/>
                </c:ext>
              </c:extLst>
            </c:dLbl>
            <c:dLbl>
              <c:idx val="3"/>
              <c:delete val="1"/>
              <c:extLst>
                <c:ext xmlns:c15="http://schemas.microsoft.com/office/drawing/2012/chart" uri="{CE6537A1-D6FC-4f65-9D91-7224C49458BB}"/>
                <c:ext xmlns:c16="http://schemas.microsoft.com/office/drawing/2014/chart" uri="{C3380CC4-5D6E-409C-BE32-E72D297353CC}">
                  <c16:uniqueId val="{00000020-941D-493D-8263-4B43F9F9E1F4}"/>
                </c:ext>
              </c:extLst>
            </c:dLbl>
            <c:dLbl>
              <c:idx val="4"/>
              <c:delete val="1"/>
              <c:extLst>
                <c:ext xmlns:c15="http://schemas.microsoft.com/office/drawing/2012/chart" uri="{CE6537A1-D6FC-4f65-9D91-7224C49458BB}"/>
                <c:ext xmlns:c16="http://schemas.microsoft.com/office/drawing/2014/chart" uri="{C3380CC4-5D6E-409C-BE32-E72D297353CC}">
                  <c16:uniqueId val="{00000021-941D-493D-8263-4B43F9F9E1F4}"/>
                </c:ext>
              </c:extLst>
            </c:dLbl>
            <c:dLbl>
              <c:idx val="5"/>
              <c:layout>
                <c:manualLayout>
                  <c:x val="-2.2002200220022104E-2"/>
                  <c:y val="0"/>
                </c:manualLayout>
              </c:layout>
              <c:tx>
                <c:rich>
                  <a:bodyPr/>
                  <a:lstStyle/>
                  <a:p>
                    <a:fld id="{4E2E4E6E-1878-4603-A253-973395FEB2BF}" type="VALUE">
                      <a:rPr lang="en-US" sz="12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27-941D-493D-8263-4B43F9F9E1F4}"/>
                </c:ext>
              </c:extLst>
            </c:dLbl>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Sheet3!$A$5:$A$11</c:f>
              <c:strCache>
                <c:ptCount val="6"/>
                <c:pt idx="0">
                  <c:v>Australia</c:v>
                </c:pt>
                <c:pt idx="1">
                  <c:v>Canada</c:v>
                </c:pt>
                <c:pt idx="2">
                  <c:v>France</c:v>
                </c:pt>
                <c:pt idx="3">
                  <c:v>Germany</c:v>
                </c:pt>
                <c:pt idx="4">
                  <c:v>United Kingdom</c:v>
                </c:pt>
                <c:pt idx="5">
                  <c:v>US</c:v>
                </c:pt>
              </c:strCache>
            </c:strRef>
          </c:cat>
          <c:val>
            <c:numRef>
              <c:f>Sheet3!$C$5:$C$11</c:f>
              <c:numCache>
                <c:formatCode>"$"#,##0.00</c:formatCode>
                <c:ptCount val="6"/>
                <c:pt idx="0">
                  <c:v>2124783.1830999926</c:v>
                </c:pt>
                <c:pt idx="1">
                  <c:v>5861057.4732669983</c:v>
                </c:pt>
                <c:pt idx="2">
                  <c:v>1557152.9369349969</c:v>
                </c:pt>
                <c:pt idx="3">
                  <c:v>550070.73669999931</c:v>
                </c:pt>
                <c:pt idx="4">
                  <c:v>1581855.7397839932</c:v>
                </c:pt>
                <c:pt idx="5">
                  <c:v>21849381.254647948</c:v>
                </c:pt>
              </c:numCache>
            </c:numRef>
          </c:val>
          <c:extLst>
            <c:ext xmlns:c16="http://schemas.microsoft.com/office/drawing/2014/chart" uri="{C3380CC4-5D6E-409C-BE32-E72D297353CC}">
              <c16:uniqueId val="{00000018-941D-493D-8263-4B43F9F9E1F4}"/>
            </c:ext>
          </c:extLst>
        </c:ser>
        <c:ser>
          <c:idx val="2"/>
          <c:order val="2"/>
          <c:tx>
            <c:strRef>
              <c:f>Sheet3!$D$3:$D$4</c:f>
              <c:strCache>
                <c:ptCount val="1"/>
                <c:pt idx="0">
                  <c:v>2013</c:v>
                </c:pt>
              </c:strCache>
            </c:strRef>
          </c:tx>
          <c:spPr>
            <a:solidFill>
              <a:schemeClr val="accent6"/>
            </a:solidFill>
            <a:ln>
              <a:noFill/>
            </a:ln>
            <a:effectLst/>
          </c:spPr>
          <c:invertIfNegative val="0"/>
          <c:dLbls>
            <c:dLbl>
              <c:idx val="0"/>
              <c:layout/>
              <c:tx>
                <c:rich>
                  <a:bodyPr/>
                  <a:lstStyle/>
                  <a:p>
                    <a:fld id="{30EE946A-D4C1-4485-A1E0-6911F99CDB25}" type="VALUE">
                      <a:rPr lang="en-US" sz="12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28-941D-493D-8263-4B43F9F9E1F4}"/>
                </c:ext>
              </c:extLst>
            </c:dLbl>
            <c:dLbl>
              <c:idx val="1"/>
              <c:layout/>
              <c:tx>
                <c:rich>
                  <a:bodyPr/>
                  <a:lstStyle/>
                  <a:p>
                    <a:fld id="{CB5B5C12-DF57-4B56-9E03-86CA921EDB9A}" type="VALUE">
                      <a:rPr lang="en-US" sz="12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23-941D-493D-8263-4B43F9F9E1F4}"/>
                </c:ext>
              </c:extLst>
            </c:dLbl>
            <c:dLbl>
              <c:idx val="2"/>
              <c:layout/>
              <c:tx>
                <c:rich>
                  <a:bodyPr/>
                  <a:lstStyle/>
                  <a:p>
                    <a:fld id="{9D72D2D0-B5B4-42CB-A97C-BC86361680B0}" type="VALUE">
                      <a:rPr lang="en-US" sz="12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24-941D-493D-8263-4B43F9F9E1F4}"/>
                </c:ext>
              </c:extLst>
            </c:dLbl>
            <c:dLbl>
              <c:idx val="3"/>
              <c:layout/>
              <c:tx>
                <c:rich>
                  <a:bodyPr/>
                  <a:lstStyle/>
                  <a:p>
                    <a:fld id="{318291AB-830B-40DF-9EBC-4581CD0CD8A6}" type="VALUE">
                      <a:rPr lang="en-US" sz="12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25-941D-493D-8263-4B43F9F9E1F4}"/>
                </c:ext>
              </c:extLst>
            </c:dLbl>
            <c:dLbl>
              <c:idx val="4"/>
              <c:layout/>
              <c:tx>
                <c:rich>
                  <a:bodyPr/>
                  <a:lstStyle/>
                  <a:p>
                    <a:fld id="{8BB772FA-627F-4EC3-886B-1B5EF97ADCC3}" type="VALUE">
                      <a:rPr lang="en-US" sz="12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26-941D-493D-8263-4B43F9F9E1F4}"/>
                </c:ext>
              </c:extLst>
            </c:dLbl>
            <c:dLbl>
              <c:idx val="5"/>
              <c:layout>
                <c:manualLayout>
                  <c:x val="1.65016501650164E-2"/>
                  <c:y val="4.6857244056140142E-3"/>
                </c:manualLayout>
              </c:layout>
              <c:tx>
                <c:rich>
                  <a:bodyPr/>
                  <a:lstStyle/>
                  <a:p>
                    <a:fld id="{896F81BB-DCE4-4E50-BF00-C0340F8A1B05}" type="VALUE">
                      <a:rPr lang="en-US" sz="12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22-941D-493D-8263-4B43F9F9E1F4}"/>
                </c:ext>
              </c:extLst>
            </c:dLbl>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Sheet3!$A$5:$A$11</c:f>
              <c:strCache>
                <c:ptCount val="6"/>
                <c:pt idx="0">
                  <c:v>Australia</c:v>
                </c:pt>
                <c:pt idx="1">
                  <c:v>Canada</c:v>
                </c:pt>
                <c:pt idx="2">
                  <c:v>France</c:v>
                </c:pt>
                <c:pt idx="3">
                  <c:v>Germany</c:v>
                </c:pt>
                <c:pt idx="4">
                  <c:v>United Kingdom</c:v>
                </c:pt>
                <c:pt idx="5">
                  <c:v>US</c:v>
                </c:pt>
              </c:strCache>
            </c:strRef>
          </c:cat>
          <c:val>
            <c:numRef>
              <c:f>Sheet3!$D$5:$D$11</c:f>
              <c:numCache>
                <c:formatCode>"$"#,##0.00</c:formatCode>
                <c:ptCount val="6"/>
                <c:pt idx="0">
                  <c:v>4230664.3244897015</c:v>
                </c:pt>
                <c:pt idx="1">
                  <c:v>6229517.5633956138</c:v>
                </c:pt>
                <c:pt idx="2">
                  <c:v>3806506.1476162267</c:v>
                </c:pt>
                <c:pt idx="3">
                  <c:v>2565221.0584040922</c:v>
                </c:pt>
                <c:pt idx="4">
                  <c:v>3633422.5464043701</c:v>
                </c:pt>
                <c:pt idx="5">
                  <c:v>23157147.411321994</c:v>
                </c:pt>
              </c:numCache>
            </c:numRef>
          </c:val>
          <c:extLst>
            <c:ext xmlns:c16="http://schemas.microsoft.com/office/drawing/2014/chart" uri="{C3380CC4-5D6E-409C-BE32-E72D297353CC}">
              <c16:uniqueId val="{00000019-941D-493D-8263-4B43F9F9E1F4}"/>
            </c:ext>
          </c:extLst>
        </c:ser>
        <c:ser>
          <c:idx val="3"/>
          <c:order val="3"/>
          <c:tx>
            <c:strRef>
              <c:f>Sheet3!$E$3:$E$4</c:f>
              <c:strCache>
                <c:ptCount val="1"/>
                <c:pt idx="0">
                  <c:v>2014</c:v>
                </c:pt>
              </c:strCache>
            </c:strRef>
          </c:tx>
          <c:spPr>
            <a:solidFill>
              <a:schemeClr val="accent2">
                <a:lumMod val="60000"/>
              </a:schemeClr>
            </a:solidFill>
            <a:ln>
              <a:noFill/>
            </a:ln>
            <a:effectLst/>
          </c:spPr>
          <c:invertIfNegative val="0"/>
          <c:dLbls>
            <c:delete val="1"/>
          </c:dLbls>
          <c:cat>
            <c:strRef>
              <c:f>Sheet3!$A$5:$A$11</c:f>
              <c:strCache>
                <c:ptCount val="6"/>
                <c:pt idx="0">
                  <c:v>Australia</c:v>
                </c:pt>
                <c:pt idx="1">
                  <c:v>Canada</c:v>
                </c:pt>
                <c:pt idx="2">
                  <c:v>France</c:v>
                </c:pt>
                <c:pt idx="3">
                  <c:v>Germany</c:v>
                </c:pt>
                <c:pt idx="4">
                  <c:v>United Kingdom</c:v>
                </c:pt>
                <c:pt idx="5">
                  <c:v>US</c:v>
                </c:pt>
              </c:strCache>
            </c:strRef>
          </c:cat>
          <c:val>
            <c:numRef>
              <c:f>Sheet3!$E$5:$E$11</c:f>
              <c:numCache>
                <c:formatCode>"$"#,##0.00</c:formatCode>
                <c:ptCount val="6"/>
                <c:pt idx="0">
                  <c:v>2767732.1465282612</c:v>
                </c:pt>
                <c:pt idx="1">
                  <c:v>2390813.0030761715</c:v>
                </c:pt>
                <c:pt idx="2">
                  <c:v>1674078.8039749886</c:v>
                </c:pt>
                <c:pt idx="3">
                  <c:v>1553255.2559809866</c:v>
                </c:pt>
                <c:pt idx="4">
                  <c:v>2092554.1316869855</c:v>
                </c:pt>
                <c:pt idx="5">
                  <c:v>9579495.4696191996</c:v>
                </c:pt>
              </c:numCache>
            </c:numRef>
          </c:val>
          <c:extLst>
            <c:ext xmlns:c16="http://schemas.microsoft.com/office/drawing/2014/chart" uri="{C3380CC4-5D6E-409C-BE32-E72D297353CC}">
              <c16:uniqueId val="{0000001A-941D-493D-8263-4B43F9F9E1F4}"/>
            </c:ext>
          </c:extLst>
        </c:ser>
        <c:dLbls>
          <c:dLblPos val="outEnd"/>
          <c:showLegendKey val="0"/>
          <c:showVal val="1"/>
          <c:showCatName val="0"/>
          <c:showSerName val="0"/>
          <c:showPercent val="0"/>
          <c:showBubbleSize val="0"/>
        </c:dLbls>
        <c:gapWidth val="444"/>
        <c:overlap val="-90"/>
        <c:axId val="1052528576"/>
        <c:axId val="1052523328"/>
      </c:barChart>
      <c:catAx>
        <c:axId val="10525285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052523328"/>
        <c:crosses val="autoZero"/>
        <c:auto val="1"/>
        <c:lblAlgn val="ctr"/>
        <c:lblOffset val="100"/>
        <c:noMultiLvlLbl val="0"/>
      </c:catAx>
      <c:valAx>
        <c:axId val="1052523328"/>
        <c:scaling>
          <c:orientation val="minMax"/>
        </c:scaling>
        <c:delete val="1"/>
        <c:axPos val="l"/>
        <c:numFmt formatCode="&quot;$&quot;#,##0.00" sourceLinked="1"/>
        <c:majorTickMark val="none"/>
        <c:minorTickMark val="none"/>
        <c:tickLblPos val="nextTo"/>
        <c:crossAx val="105252857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sz="1200" b="0"/>
              <a:t>5 years</a:t>
            </a:r>
            <a:r>
              <a:rPr lang="en-US" sz="1200" b="0" baseline="0"/>
              <a:t> RESELLER revenue forecast</a:t>
            </a:r>
            <a:endParaRPr lang="en-US" sz="1200" b="0"/>
          </a:p>
        </c:rich>
      </c:tx>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061055031144466E-2"/>
          <c:y val="0.13462477679687918"/>
          <c:w val="0.88707377804019438"/>
          <c:h val="0.76058128172168238"/>
        </c:manualLayout>
      </c:layout>
      <c:lineChart>
        <c:grouping val="standard"/>
        <c:varyColors val="0"/>
        <c:ser>
          <c:idx val="0"/>
          <c:order val="0"/>
          <c:tx>
            <c:strRef>
              <c:f>'[new forecast file-Final (2).xlsx]CENTRAL -RESELLER  '!$D$1</c:f>
              <c:strCache>
                <c:ptCount val="1"/>
                <c:pt idx="0">
                  <c:v>Central</c:v>
                </c:pt>
              </c:strCache>
            </c:strRef>
          </c:tx>
          <c:spPr>
            <a:ln w="22225" cap="rnd">
              <a:solidFill>
                <a:schemeClr val="accent6"/>
              </a:solidFill>
              <a:round/>
            </a:ln>
            <a:effectLst/>
          </c:spPr>
          <c:marker>
            <c:symbol val="diamond"/>
            <c:size val="6"/>
            <c:spPr>
              <a:solidFill>
                <a:schemeClr val="accent6"/>
              </a:solidFill>
              <a:ln w="9525">
                <a:solidFill>
                  <a:schemeClr val="accent6"/>
                </a:solidFill>
                <a:round/>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0-8A14-4438-AE9E-A3395C4EEF02}"/>
                </c:ext>
              </c:extLst>
            </c:dLbl>
            <c:dLbl>
              <c:idx val="2"/>
              <c:delete val="1"/>
              <c:extLst>
                <c:ext xmlns:c15="http://schemas.microsoft.com/office/drawing/2012/chart" uri="{CE6537A1-D6FC-4f65-9D91-7224C49458BB}"/>
                <c:ext xmlns:c16="http://schemas.microsoft.com/office/drawing/2014/chart" uri="{C3380CC4-5D6E-409C-BE32-E72D297353CC}">
                  <c16:uniqueId val="{00000001-8A14-4438-AE9E-A3395C4EEF02}"/>
                </c:ext>
              </c:extLst>
            </c:dLbl>
            <c:dLbl>
              <c:idx val="3"/>
              <c:delete val="1"/>
              <c:extLst>
                <c:ext xmlns:c15="http://schemas.microsoft.com/office/drawing/2012/chart" uri="{CE6537A1-D6FC-4f65-9D91-7224C49458BB}"/>
                <c:ext xmlns:c16="http://schemas.microsoft.com/office/drawing/2014/chart" uri="{C3380CC4-5D6E-409C-BE32-E72D297353CC}">
                  <c16:uniqueId val="{00000002-8A14-4438-AE9E-A3395C4EEF02}"/>
                </c:ext>
              </c:extLst>
            </c:dLbl>
            <c:dLbl>
              <c:idx val="4"/>
              <c:layout>
                <c:manualLayout>
                  <c:x val="-4.9124589500231441E-3"/>
                  <c:y val="-5.68097945453650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8A14-4438-AE9E-A3395C4EEF02}"/>
                </c:ext>
              </c:extLst>
            </c:dLbl>
            <c:dLbl>
              <c:idx val="5"/>
              <c:delete val="1"/>
              <c:extLst>
                <c:ext xmlns:c15="http://schemas.microsoft.com/office/drawing/2012/chart" uri="{CE6537A1-D6FC-4f65-9D91-7224C49458BB}"/>
                <c:ext xmlns:c16="http://schemas.microsoft.com/office/drawing/2014/chart" uri="{C3380CC4-5D6E-409C-BE32-E72D297353CC}">
                  <c16:uniqueId val="{00000004-8A14-4438-AE9E-A3395C4EEF02}"/>
                </c:ext>
              </c:extLst>
            </c:dLbl>
            <c:dLbl>
              <c:idx val="6"/>
              <c:delete val="1"/>
              <c:extLst>
                <c:ext xmlns:c15="http://schemas.microsoft.com/office/drawing/2012/chart" uri="{CE6537A1-D6FC-4f65-9D91-7224C49458BB}"/>
                <c:ext xmlns:c16="http://schemas.microsoft.com/office/drawing/2014/chart" uri="{C3380CC4-5D6E-409C-BE32-E72D297353CC}">
                  <c16:uniqueId val="{00000005-8A14-4438-AE9E-A3395C4EEF02}"/>
                </c:ext>
              </c:extLst>
            </c:dLbl>
            <c:dLbl>
              <c:idx val="7"/>
              <c:delete val="1"/>
              <c:extLst>
                <c:ext xmlns:c15="http://schemas.microsoft.com/office/drawing/2012/chart" uri="{CE6537A1-D6FC-4f65-9D91-7224C49458BB}"/>
                <c:ext xmlns:c16="http://schemas.microsoft.com/office/drawing/2014/chart" uri="{C3380CC4-5D6E-409C-BE32-E72D297353CC}">
                  <c16:uniqueId val="{00000006-8A14-4438-AE9E-A3395C4EEF02}"/>
                </c:ext>
              </c:extLst>
            </c:dLbl>
            <c:dLbl>
              <c:idx val="8"/>
              <c:delete val="1"/>
              <c:extLst>
                <c:ext xmlns:c15="http://schemas.microsoft.com/office/drawing/2012/chart" uri="{CE6537A1-D6FC-4f65-9D91-7224C49458BB}"/>
                <c:ext xmlns:c16="http://schemas.microsoft.com/office/drawing/2014/chart" uri="{C3380CC4-5D6E-409C-BE32-E72D297353CC}">
                  <c16:uniqueId val="{00000007-8A14-4438-AE9E-A3395C4EEF02}"/>
                </c:ext>
              </c:extLst>
            </c:dLbl>
            <c:dLbl>
              <c:idx val="9"/>
              <c:delete val="1"/>
              <c:extLst>
                <c:ext xmlns:c15="http://schemas.microsoft.com/office/drawing/2012/chart" uri="{CE6537A1-D6FC-4f65-9D91-7224C49458BB}"/>
                <c:ext xmlns:c16="http://schemas.microsoft.com/office/drawing/2014/chart" uri="{C3380CC4-5D6E-409C-BE32-E72D297353CC}">
                  <c16:uniqueId val="{00000008-8A14-4438-AE9E-A3395C4EEF02}"/>
                </c:ext>
              </c:extLst>
            </c:dLbl>
            <c:dLbl>
              <c:idx val="10"/>
              <c:delete val="1"/>
              <c:extLst>
                <c:ext xmlns:c15="http://schemas.microsoft.com/office/drawing/2012/chart" uri="{CE6537A1-D6FC-4f65-9D91-7224C49458BB}"/>
                <c:ext xmlns:c16="http://schemas.microsoft.com/office/drawing/2014/chart" uri="{C3380CC4-5D6E-409C-BE32-E72D297353CC}">
                  <c16:uniqueId val="{00000009-8A14-4438-AE9E-A3395C4EEF02}"/>
                </c:ext>
              </c:extLst>
            </c:dLbl>
            <c:dLbl>
              <c:idx val="11"/>
              <c:delete val="1"/>
              <c:extLst>
                <c:ext xmlns:c15="http://schemas.microsoft.com/office/drawing/2012/chart" uri="{CE6537A1-D6FC-4f65-9D91-7224C49458BB}"/>
                <c:ext xmlns:c16="http://schemas.microsoft.com/office/drawing/2014/chart" uri="{C3380CC4-5D6E-409C-BE32-E72D297353CC}">
                  <c16:uniqueId val="{0000000A-8A14-4438-AE9E-A3395C4EEF02}"/>
                </c:ext>
              </c:extLst>
            </c:dLbl>
            <c:dLbl>
              <c:idx val="12"/>
              <c:delete val="1"/>
              <c:extLst>
                <c:ext xmlns:c15="http://schemas.microsoft.com/office/drawing/2012/chart" uri="{CE6537A1-D6FC-4f65-9D91-7224C49458BB}"/>
                <c:ext xmlns:c16="http://schemas.microsoft.com/office/drawing/2014/chart" uri="{C3380CC4-5D6E-409C-BE32-E72D297353CC}">
                  <c16:uniqueId val="{0000000B-8A14-4438-AE9E-A3395C4EEF02}"/>
                </c:ext>
              </c:extLst>
            </c:dLbl>
            <c:dLbl>
              <c:idx val="13"/>
              <c:delete val="1"/>
              <c:extLst>
                <c:ext xmlns:c15="http://schemas.microsoft.com/office/drawing/2012/chart" uri="{CE6537A1-D6FC-4f65-9D91-7224C49458BB}"/>
                <c:ext xmlns:c16="http://schemas.microsoft.com/office/drawing/2014/chart" uri="{C3380CC4-5D6E-409C-BE32-E72D297353CC}">
                  <c16:uniqueId val="{0000000C-8A14-4438-AE9E-A3395C4EEF0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'[new forecast file-Final (2).xlsx]CENTRAL -RESELLER  '!$B$2:$C$37</c:f>
              <c:multiLvlStrCache>
                <c:ptCount val="36"/>
                <c:lvl>
                  <c:pt idx="0">
                    <c:v>Q1 </c:v>
                  </c:pt>
                  <c:pt idx="1">
                    <c:v>Q2 </c:v>
                  </c:pt>
                  <c:pt idx="2">
                    <c:v>Q3 </c:v>
                  </c:pt>
                  <c:pt idx="3">
                    <c:v>Q4 </c:v>
                  </c:pt>
                  <c:pt idx="4">
                    <c:v>Q1 </c:v>
                  </c:pt>
                  <c:pt idx="5">
                    <c:v>Q2 </c:v>
                  </c:pt>
                  <c:pt idx="6">
                    <c:v>Q3 </c:v>
                  </c:pt>
                  <c:pt idx="7">
                    <c:v>Q4 </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'[new forecast file-Final (2).xlsx]CENTRAL -RESELLER  '!$D$2:$D$37</c:f>
              <c:numCache>
                <c:formatCode>"$"#,##0.00</c:formatCode>
                <c:ptCount val="36"/>
                <c:pt idx="1">
                  <c:v>19243.064300000002</c:v>
                </c:pt>
                <c:pt idx="2">
                  <c:v>385442.83477399999</c:v>
                </c:pt>
                <c:pt idx="3">
                  <c:v>595674.69577199989</c:v>
                </c:pt>
                <c:pt idx="4">
                  <c:v>849582.72100000107</c:v>
                </c:pt>
                <c:pt idx="5">
                  <c:v>762087.52982299856</c:v>
                </c:pt>
                <c:pt idx="6">
                  <c:v>734294.55575999967</c:v>
                </c:pt>
                <c:pt idx="7">
                  <c:v>612593.48696699901</c:v>
                </c:pt>
                <c:pt idx="8">
                  <c:v>657593.15541199897</c:v>
                </c:pt>
                <c:pt idx="9">
                  <c:v>813631.9991529996</c:v>
                </c:pt>
                <c:pt idx="10">
                  <c:v>834966.26282199984</c:v>
                </c:pt>
                <c:pt idx="11">
                  <c:v>685265.84639599908</c:v>
                </c:pt>
                <c:pt idx="12">
                  <c:v>657568.29412499897</c:v>
                </c:pt>
                <c:pt idx="13">
                  <c:v>298063.72996800032</c:v>
                </c:pt>
              </c:numCache>
            </c:numRef>
          </c:val>
          <c:smooth val="0"/>
          <c:extLst>
            <c:ext xmlns:c16="http://schemas.microsoft.com/office/drawing/2014/chart" uri="{C3380CC4-5D6E-409C-BE32-E72D297353CC}">
              <c16:uniqueId val="{0000000D-8A14-4438-AE9E-A3395C4EEF02}"/>
            </c:ext>
          </c:extLst>
        </c:ser>
        <c:ser>
          <c:idx val="1"/>
          <c:order val="1"/>
          <c:tx>
            <c:strRef>
              <c:f>'[new forecast file-Final (2).xlsx]CENTRAL -RESELLER  '!$E$1</c:f>
              <c:strCache>
                <c:ptCount val="1"/>
                <c:pt idx="0">
                  <c:v>Forecast( Central )</c:v>
                </c:pt>
              </c:strCache>
            </c:strRef>
          </c:tx>
          <c:spPr>
            <a:ln w="22225" cap="rnd">
              <a:solidFill>
                <a:schemeClr val="accent5"/>
              </a:solidFill>
              <a:round/>
            </a:ln>
            <a:effectLst/>
          </c:spPr>
          <c:marker>
            <c:symbol val="square"/>
            <c:size val="6"/>
            <c:spPr>
              <a:solidFill>
                <a:schemeClr val="accent5"/>
              </a:solidFill>
              <a:ln w="9525">
                <a:solidFill>
                  <a:schemeClr val="accent5"/>
                </a:solidFill>
                <a:round/>
              </a:ln>
              <a:effectLst/>
            </c:spPr>
          </c:marker>
          <c:dLbls>
            <c:dLbl>
              <c:idx val="13"/>
              <c:layout>
                <c:manualLayout>
                  <c:x val="-5.4333319121381202E-2"/>
                  <c:y val="3.2763524745490498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E-8A14-4438-AE9E-A3395C4EEF02}"/>
                </c:ext>
              </c:extLst>
            </c:dLbl>
            <c:dLbl>
              <c:idx val="14"/>
              <c:delete val="1"/>
              <c:extLst>
                <c:ext xmlns:c15="http://schemas.microsoft.com/office/drawing/2012/chart" uri="{CE6537A1-D6FC-4f65-9D91-7224C49458BB}"/>
                <c:ext xmlns:c16="http://schemas.microsoft.com/office/drawing/2014/chart" uri="{C3380CC4-5D6E-409C-BE32-E72D297353CC}">
                  <c16:uniqueId val="{0000000F-8A14-4438-AE9E-A3395C4EEF02}"/>
                </c:ext>
              </c:extLst>
            </c:dLbl>
            <c:dLbl>
              <c:idx val="15"/>
              <c:delete val="1"/>
              <c:extLst>
                <c:ext xmlns:c15="http://schemas.microsoft.com/office/drawing/2012/chart" uri="{CE6537A1-D6FC-4f65-9D91-7224C49458BB}"/>
                <c:ext xmlns:c16="http://schemas.microsoft.com/office/drawing/2014/chart" uri="{C3380CC4-5D6E-409C-BE32-E72D297353CC}">
                  <c16:uniqueId val="{00000010-8A14-4438-AE9E-A3395C4EEF02}"/>
                </c:ext>
              </c:extLst>
            </c:dLbl>
            <c:dLbl>
              <c:idx val="16"/>
              <c:delete val="1"/>
              <c:extLst>
                <c:ext xmlns:c15="http://schemas.microsoft.com/office/drawing/2012/chart" uri="{CE6537A1-D6FC-4f65-9D91-7224C49458BB}"/>
                <c:ext xmlns:c16="http://schemas.microsoft.com/office/drawing/2014/chart" uri="{C3380CC4-5D6E-409C-BE32-E72D297353CC}">
                  <c16:uniqueId val="{00000011-8A14-4438-AE9E-A3395C4EEF02}"/>
                </c:ext>
              </c:extLst>
            </c:dLbl>
            <c:dLbl>
              <c:idx val="17"/>
              <c:delete val="1"/>
              <c:extLst>
                <c:ext xmlns:c15="http://schemas.microsoft.com/office/drawing/2012/chart" uri="{CE6537A1-D6FC-4f65-9D91-7224C49458BB}"/>
                <c:ext xmlns:c16="http://schemas.microsoft.com/office/drawing/2014/chart" uri="{C3380CC4-5D6E-409C-BE32-E72D297353CC}">
                  <c16:uniqueId val="{00000012-8A14-4438-AE9E-A3395C4EEF02}"/>
                </c:ext>
              </c:extLst>
            </c:dLbl>
            <c:dLbl>
              <c:idx val="18"/>
              <c:delete val="1"/>
              <c:extLst>
                <c:ext xmlns:c15="http://schemas.microsoft.com/office/drawing/2012/chart" uri="{CE6537A1-D6FC-4f65-9D91-7224C49458BB}"/>
                <c:ext xmlns:c16="http://schemas.microsoft.com/office/drawing/2014/chart" uri="{C3380CC4-5D6E-409C-BE32-E72D297353CC}">
                  <c16:uniqueId val="{00000013-8A14-4438-AE9E-A3395C4EEF02}"/>
                </c:ext>
              </c:extLst>
            </c:dLbl>
            <c:dLbl>
              <c:idx val="19"/>
              <c:delete val="1"/>
              <c:extLst>
                <c:ext xmlns:c15="http://schemas.microsoft.com/office/drawing/2012/chart" uri="{CE6537A1-D6FC-4f65-9D91-7224C49458BB}"/>
                <c:ext xmlns:c16="http://schemas.microsoft.com/office/drawing/2014/chart" uri="{C3380CC4-5D6E-409C-BE32-E72D297353CC}">
                  <c16:uniqueId val="{00000014-8A14-4438-AE9E-A3395C4EEF02}"/>
                </c:ext>
              </c:extLst>
            </c:dLbl>
            <c:dLbl>
              <c:idx val="20"/>
              <c:delete val="1"/>
              <c:extLst>
                <c:ext xmlns:c15="http://schemas.microsoft.com/office/drawing/2012/chart" uri="{CE6537A1-D6FC-4f65-9D91-7224C49458BB}"/>
                <c:ext xmlns:c16="http://schemas.microsoft.com/office/drawing/2014/chart" uri="{C3380CC4-5D6E-409C-BE32-E72D297353CC}">
                  <c16:uniqueId val="{00000015-8A14-4438-AE9E-A3395C4EEF02}"/>
                </c:ext>
              </c:extLst>
            </c:dLbl>
            <c:dLbl>
              <c:idx val="21"/>
              <c:delete val="1"/>
              <c:extLst>
                <c:ext xmlns:c15="http://schemas.microsoft.com/office/drawing/2012/chart" uri="{CE6537A1-D6FC-4f65-9D91-7224C49458BB}"/>
                <c:ext xmlns:c16="http://schemas.microsoft.com/office/drawing/2014/chart" uri="{C3380CC4-5D6E-409C-BE32-E72D297353CC}">
                  <c16:uniqueId val="{00000016-8A14-4438-AE9E-A3395C4EEF02}"/>
                </c:ext>
              </c:extLst>
            </c:dLbl>
            <c:dLbl>
              <c:idx val="22"/>
              <c:delete val="1"/>
              <c:extLst>
                <c:ext xmlns:c15="http://schemas.microsoft.com/office/drawing/2012/chart" uri="{CE6537A1-D6FC-4f65-9D91-7224C49458BB}"/>
                <c:ext xmlns:c16="http://schemas.microsoft.com/office/drawing/2014/chart" uri="{C3380CC4-5D6E-409C-BE32-E72D297353CC}">
                  <c16:uniqueId val="{00000017-8A14-4438-AE9E-A3395C4EEF02}"/>
                </c:ext>
              </c:extLst>
            </c:dLbl>
            <c:dLbl>
              <c:idx val="23"/>
              <c:delete val="1"/>
              <c:extLst>
                <c:ext xmlns:c15="http://schemas.microsoft.com/office/drawing/2012/chart" uri="{CE6537A1-D6FC-4f65-9D91-7224C49458BB}"/>
                <c:ext xmlns:c16="http://schemas.microsoft.com/office/drawing/2014/chart" uri="{C3380CC4-5D6E-409C-BE32-E72D297353CC}">
                  <c16:uniqueId val="{00000018-8A14-4438-AE9E-A3395C4EEF02}"/>
                </c:ext>
              </c:extLst>
            </c:dLbl>
            <c:dLbl>
              <c:idx val="24"/>
              <c:delete val="1"/>
              <c:extLst>
                <c:ext xmlns:c15="http://schemas.microsoft.com/office/drawing/2012/chart" uri="{CE6537A1-D6FC-4f65-9D91-7224C49458BB}"/>
                <c:ext xmlns:c16="http://schemas.microsoft.com/office/drawing/2014/chart" uri="{C3380CC4-5D6E-409C-BE32-E72D297353CC}">
                  <c16:uniqueId val="{00000019-8A14-4438-AE9E-A3395C4EEF02}"/>
                </c:ext>
              </c:extLst>
            </c:dLbl>
            <c:dLbl>
              <c:idx val="25"/>
              <c:delete val="1"/>
              <c:extLst>
                <c:ext xmlns:c15="http://schemas.microsoft.com/office/drawing/2012/chart" uri="{CE6537A1-D6FC-4f65-9D91-7224C49458BB}"/>
                <c:ext xmlns:c16="http://schemas.microsoft.com/office/drawing/2014/chart" uri="{C3380CC4-5D6E-409C-BE32-E72D297353CC}">
                  <c16:uniqueId val="{0000001A-8A14-4438-AE9E-A3395C4EEF02}"/>
                </c:ext>
              </c:extLst>
            </c:dLbl>
            <c:dLbl>
              <c:idx val="26"/>
              <c:delete val="1"/>
              <c:extLst>
                <c:ext xmlns:c15="http://schemas.microsoft.com/office/drawing/2012/chart" uri="{CE6537A1-D6FC-4f65-9D91-7224C49458BB}"/>
                <c:ext xmlns:c16="http://schemas.microsoft.com/office/drawing/2014/chart" uri="{C3380CC4-5D6E-409C-BE32-E72D297353CC}">
                  <c16:uniqueId val="{0000001B-8A14-4438-AE9E-A3395C4EEF02}"/>
                </c:ext>
              </c:extLst>
            </c:dLbl>
            <c:dLbl>
              <c:idx val="27"/>
              <c:delete val="1"/>
              <c:extLst>
                <c:ext xmlns:c15="http://schemas.microsoft.com/office/drawing/2012/chart" uri="{CE6537A1-D6FC-4f65-9D91-7224C49458BB}"/>
                <c:ext xmlns:c16="http://schemas.microsoft.com/office/drawing/2014/chart" uri="{C3380CC4-5D6E-409C-BE32-E72D297353CC}">
                  <c16:uniqueId val="{0000001C-8A14-4438-AE9E-A3395C4EEF02}"/>
                </c:ext>
              </c:extLst>
            </c:dLbl>
            <c:dLbl>
              <c:idx val="28"/>
              <c:delete val="1"/>
              <c:extLst>
                <c:ext xmlns:c15="http://schemas.microsoft.com/office/drawing/2012/chart" uri="{CE6537A1-D6FC-4f65-9D91-7224C49458BB}"/>
                <c:ext xmlns:c16="http://schemas.microsoft.com/office/drawing/2014/chart" uri="{C3380CC4-5D6E-409C-BE32-E72D297353CC}">
                  <c16:uniqueId val="{0000001D-8A14-4438-AE9E-A3395C4EEF02}"/>
                </c:ext>
              </c:extLst>
            </c:dLbl>
            <c:dLbl>
              <c:idx val="29"/>
              <c:delete val="1"/>
              <c:extLst>
                <c:ext xmlns:c15="http://schemas.microsoft.com/office/drawing/2012/chart" uri="{CE6537A1-D6FC-4f65-9D91-7224C49458BB}"/>
                <c:ext xmlns:c16="http://schemas.microsoft.com/office/drawing/2014/chart" uri="{C3380CC4-5D6E-409C-BE32-E72D297353CC}">
                  <c16:uniqueId val="{0000001E-8A14-4438-AE9E-A3395C4EEF02}"/>
                </c:ext>
              </c:extLst>
            </c:dLbl>
            <c:dLbl>
              <c:idx val="30"/>
              <c:delete val="1"/>
              <c:extLst>
                <c:ext xmlns:c15="http://schemas.microsoft.com/office/drawing/2012/chart" uri="{CE6537A1-D6FC-4f65-9D91-7224C49458BB}"/>
                <c:ext xmlns:c16="http://schemas.microsoft.com/office/drawing/2014/chart" uri="{C3380CC4-5D6E-409C-BE32-E72D297353CC}">
                  <c16:uniqueId val="{0000001F-8A14-4438-AE9E-A3395C4EEF02}"/>
                </c:ext>
              </c:extLst>
            </c:dLbl>
            <c:dLbl>
              <c:idx val="31"/>
              <c:delete val="1"/>
              <c:extLst>
                <c:ext xmlns:c15="http://schemas.microsoft.com/office/drawing/2012/chart" uri="{CE6537A1-D6FC-4f65-9D91-7224C49458BB}"/>
                <c:ext xmlns:c16="http://schemas.microsoft.com/office/drawing/2014/chart" uri="{C3380CC4-5D6E-409C-BE32-E72D297353CC}">
                  <c16:uniqueId val="{00000020-8A14-4438-AE9E-A3395C4EEF02}"/>
                </c:ext>
              </c:extLst>
            </c:dLbl>
            <c:dLbl>
              <c:idx val="32"/>
              <c:layout>
                <c:manualLayout>
                  <c:x val="-7.8038085671597091E-2"/>
                  <c:y val="-7.4462556239751163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1-8A14-4438-AE9E-A3395C4EEF02}"/>
                </c:ext>
              </c:extLst>
            </c:dLbl>
            <c:dLbl>
              <c:idx val="33"/>
              <c:delete val="1"/>
              <c:extLst>
                <c:ext xmlns:c15="http://schemas.microsoft.com/office/drawing/2012/chart" uri="{CE6537A1-D6FC-4f65-9D91-7224C49458BB}"/>
                <c:ext xmlns:c16="http://schemas.microsoft.com/office/drawing/2014/chart" uri="{C3380CC4-5D6E-409C-BE32-E72D297353CC}">
                  <c16:uniqueId val="{00000022-8A14-4438-AE9E-A3395C4EEF02}"/>
                </c:ext>
              </c:extLst>
            </c:dLbl>
            <c:dLbl>
              <c:idx val="34"/>
              <c:delete val="1"/>
              <c:extLst>
                <c:ext xmlns:c15="http://schemas.microsoft.com/office/drawing/2012/chart" uri="{CE6537A1-D6FC-4f65-9D91-7224C49458BB}"/>
                <c:ext xmlns:c16="http://schemas.microsoft.com/office/drawing/2014/chart" uri="{C3380CC4-5D6E-409C-BE32-E72D297353CC}">
                  <c16:uniqueId val="{00000023-8A14-4438-AE9E-A3395C4EEF02}"/>
                </c:ext>
              </c:extLst>
            </c:dLbl>
            <c:dLbl>
              <c:idx val="35"/>
              <c:layout>
                <c:manualLayout>
                  <c:x val="0"/>
                  <c:y val="-4.182482546513898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4-8A14-4438-AE9E-A3395C4EEF0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'[new forecast file-Final (2).xlsx]CENTRAL -RESELLER  '!$B$2:$C$37</c:f>
              <c:multiLvlStrCache>
                <c:ptCount val="36"/>
                <c:lvl>
                  <c:pt idx="0">
                    <c:v>Q1 </c:v>
                  </c:pt>
                  <c:pt idx="1">
                    <c:v>Q2 </c:v>
                  </c:pt>
                  <c:pt idx="2">
                    <c:v>Q3 </c:v>
                  </c:pt>
                  <c:pt idx="3">
                    <c:v>Q4 </c:v>
                  </c:pt>
                  <c:pt idx="4">
                    <c:v>Q1 </c:v>
                  </c:pt>
                  <c:pt idx="5">
                    <c:v>Q2 </c:v>
                  </c:pt>
                  <c:pt idx="6">
                    <c:v>Q3 </c:v>
                  </c:pt>
                  <c:pt idx="7">
                    <c:v>Q4 </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'[new forecast file-Final (2).xlsx]CENTRAL -RESELLER  '!$E$2:$E$37</c:f>
              <c:numCache>
                <c:formatCode>General</c:formatCode>
                <c:ptCount val="36"/>
                <c:pt idx="13" formatCode="_([$$-409]* #,##0.00_);_([$$-409]* \(#,##0.00\);_([$$-409]* &quot;-&quot;??_);_(@_)">
                  <c:v>298063.72996800032</c:v>
                </c:pt>
                <c:pt idx="14" formatCode="_([$$-409]* #,##0.00_);_([$$-409]* \(#,##0.00\);_([$$-409]* &quot;-&quot;??_);_(@_)">
                  <c:v>386745.05429979024</c:v>
                </c:pt>
                <c:pt idx="15" formatCode="_([$$-409]* #,##0.00_);_([$$-409]* \(#,##0.00\);_([$$-409]* &quot;-&quot;??_);_(@_)">
                  <c:v>468077.90888842335</c:v>
                </c:pt>
                <c:pt idx="16" formatCode="_([$$-409]* #,##0.00_);_([$$-409]* \(#,##0.00\);_([$$-409]* &quot;-&quot;??_);_(@_)">
                  <c:v>410039.30801911495</c:v>
                </c:pt>
                <c:pt idx="17" formatCode="_([$$-409]* #,##0.00_);_([$$-409]* \(#,##0.00\);_([$$-409]* &quot;-&quot;??_);_(@_)">
                  <c:v>321518.06839651888</c:v>
                </c:pt>
                <c:pt idx="18" formatCode="_([$$-409]* #,##0.00_);_([$$-409]* \(#,##0.00\);_([$$-409]* &quot;-&quot;??_);_(@_)">
                  <c:v>540389.92549210391</c:v>
                </c:pt>
                <c:pt idx="19" formatCode="_([$$-409]* #,##0.00_);_([$$-409]* \(#,##0.00\);_([$$-409]* &quot;-&quot;??_);_(@_)">
                  <c:v>412839.27605978056</c:v>
                </c:pt>
                <c:pt idx="20" formatCode="_([$$-409]* #,##0.00_);_([$$-409]* \(#,##0.00\);_([$$-409]* &quot;-&quot;??_);_(@_)">
                  <c:v>553320.95491887815</c:v>
                </c:pt>
                <c:pt idx="21" formatCode="_([$$-409]* #,##0.00_);_([$$-409]* \(#,##0.00\);_([$$-409]* &quot;-&quot;??_);_(@_)">
                  <c:v>433115.72097384994</c:v>
                </c:pt>
                <c:pt idx="22" formatCode="_([$$-409]* #,##0.00_);_([$$-409]* \(#,##0.00\);_([$$-409]* &quot;-&quot;??_);_(@_)">
                  <c:v>481284.46257907234</c:v>
                </c:pt>
                <c:pt idx="23" formatCode="_([$$-409]* #,##0.00_);_([$$-409]* \(#,##0.00\);_([$$-409]* &quot;-&quot;??_);_(@_)">
                  <c:v>538184.26891888562</c:v>
                </c:pt>
                <c:pt idx="24" formatCode="_([$$-409]* #,##0.00_);_([$$-409]* \(#,##0.00\);_([$$-409]* &quot;-&quot;??_);_(@_)">
                  <c:v>720914.57450833195</c:v>
                </c:pt>
                <c:pt idx="25" formatCode="_([$$-409]* #,##0.00_);_([$$-409]* \(#,##0.00\);_([$$-409]* &quot;-&quot;??_);_(@_)">
                  <c:v>390185.35262244084</c:v>
                </c:pt>
                <c:pt idx="26" formatCode="_([$$-409]* #,##0.00_);_([$$-409]* \(#,##0.00\);_([$$-409]* &quot;-&quot;??_);_(@_)">
                  <c:v>610397.14213243814</c:v>
                </c:pt>
                <c:pt idx="27" formatCode="_([$$-409]* #,##0.00_);_([$$-409]* \(#,##0.00\);_([$$-409]* &quot;-&quot;??_);_(@_)">
                  <c:v>684731.12804577255</c:v>
                </c:pt>
                <c:pt idx="28" formatCode="_([$$-409]* #,##0.00_);_([$$-409]* \(#,##0.00\);_([$$-409]* &quot;-&quot;??_);_(@_)">
                  <c:v>657723.68336313439</c:v>
                </c:pt>
                <c:pt idx="29" formatCode="_([$$-409]* #,##0.00_);_([$$-409]* \(#,##0.00\);_([$$-409]* &quot;-&quot;??_);_(@_)">
                  <c:v>483964.41497779789</c:v>
                </c:pt>
                <c:pt idx="30" formatCode="_([$$-409]* #,##0.00_);_([$$-409]* \(#,##0.00\);_([$$-409]* &quot;-&quot;??_);_(@_)">
                  <c:v>764042.01332475187</c:v>
                </c:pt>
                <c:pt idx="31" formatCode="_([$$-409]* #,##0.00_);_([$$-409]* \(#,##0.00\);_([$$-409]* &quot;-&quot;??_);_(@_)">
                  <c:v>629501.15321226546</c:v>
                </c:pt>
                <c:pt idx="32" formatCode="_([$$-409]* #,##0.00_);_([$$-409]* \(#,##0.00\);_([$$-409]* &quot;-&quot;??_);_(@_)">
                  <c:v>801005.33026289754</c:v>
                </c:pt>
                <c:pt idx="33" formatCode="_([$$-409]* #,##0.00_);_([$$-409]* \(#,##0.00\);_([$$-409]* &quot;-&quot;??_);_(@_)">
                  <c:v>595562.06755512895</c:v>
                </c:pt>
                <c:pt idx="34" formatCode="_([$$-409]* #,##0.00_);_([$$-409]* \(#,##0.00\);_([$$-409]* &quot;-&quot;??_);_(@_)">
                  <c:v>704936.55041172018</c:v>
                </c:pt>
                <c:pt idx="35" formatCode="_([$$-409]* #,##0.00_);_([$$-409]* \(#,##0.00\);_([$$-409]* &quot;-&quot;??_);_(@_)">
                  <c:v>754825.92843370256</c:v>
                </c:pt>
              </c:numCache>
            </c:numRef>
          </c:val>
          <c:smooth val="0"/>
          <c:extLst>
            <c:ext xmlns:c16="http://schemas.microsoft.com/office/drawing/2014/chart" uri="{C3380CC4-5D6E-409C-BE32-E72D297353CC}">
              <c16:uniqueId val="{00000025-8A14-4438-AE9E-A3395C4EEF02}"/>
            </c:ext>
          </c:extLst>
        </c:ser>
        <c:dLbls>
          <c:showLegendKey val="0"/>
          <c:showVal val="0"/>
          <c:showCatName val="0"/>
          <c:showSerName val="0"/>
          <c:showPercent val="0"/>
          <c:showBubbleSize val="0"/>
        </c:dLbls>
        <c:marker val="1"/>
        <c:smooth val="0"/>
        <c:axId val="1144254432"/>
        <c:axId val="1144251072"/>
      </c:lineChart>
      <c:catAx>
        <c:axId val="1144254432"/>
        <c:scaling>
          <c:orientation val="minMax"/>
        </c:scaling>
        <c:delete val="0"/>
        <c:axPos val="b"/>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144251072"/>
        <c:crosses val="autoZero"/>
        <c:auto val="1"/>
        <c:lblAlgn val="ctr"/>
        <c:lblOffset val="100"/>
        <c:noMultiLvlLbl val="0"/>
      </c:catAx>
      <c:valAx>
        <c:axId val="1144251072"/>
        <c:scaling>
          <c:orientation val="minMax"/>
        </c:scaling>
        <c:delete val="1"/>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numFmt formatCode="&quot;$&quot;#,##0" sourceLinked="0"/>
        <c:majorTickMark val="none"/>
        <c:minorTickMark val="none"/>
        <c:tickLblPos val="nextTo"/>
        <c:crossAx val="114425443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tx1">
          <a:lumMod val="15000"/>
          <a:lumOff val="85000"/>
        </a:schemeClr>
      </a:solidFill>
      <a:round/>
    </a:ln>
    <a:effectLst/>
    <a:scene3d>
      <a:camera prst="orthographicFront"/>
      <a:lightRig rig="threePt" dir="t"/>
    </a:scene3d>
    <a:sp3d prstMaterial="dkEdge">
      <a:bevelB w="152400" h="50800" prst="softRound"/>
    </a:sp3d>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200" dirty="0"/>
              <a:t>5 Years Reseller Sales Forecast</a:t>
            </a:r>
          </a:p>
        </c:rich>
      </c:tx>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0.11911625529981829"/>
          <c:y val="0.12629576436873963"/>
          <c:w val="0.86886451393095099"/>
          <c:h val="0.73483900449943762"/>
        </c:manualLayout>
      </c:layout>
      <c:lineChart>
        <c:grouping val="standard"/>
        <c:varyColors val="0"/>
        <c:ser>
          <c:idx val="0"/>
          <c:order val="0"/>
          <c:tx>
            <c:strRef>
              <c:f>'SE &amp; SW -RESELLER (2)'!$D$1</c:f>
              <c:strCache>
                <c:ptCount val="1"/>
                <c:pt idx="0">
                  <c:v> Southeast </c:v>
                </c:pt>
              </c:strCache>
            </c:strRef>
          </c:tx>
          <c:spPr>
            <a:ln w="22225" cap="rnd">
              <a:solidFill>
                <a:schemeClr val="accent1"/>
              </a:solidFill>
              <a:round/>
            </a:ln>
            <a:effectLst/>
          </c:spPr>
          <c:marker>
            <c:symbol val="circle"/>
            <c:size val="6"/>
            <c:spPr>
              <a:solidFill>
                <a:schemeClr val="lt1"/>
              </a:solidFill>
              <a:ln w="15875">
                <a:solidFill>
                  <a:schemeClr val="accent1"/>
                </a:solidFill>
                <a:round/>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0-A90D-4BAF-92B8-32E765743C9A}"/>
                </c:ext>
              </c:extLst>
            </c:dLbl>
            <c:dLbl>
              <c:idx val="2"/>
              <c:delete val="1"/>
              <c:extLst>
                <c:ext xmlns:c15="http://schemas.microsoft.com/office/drawing/2012/chart" uri="{CE6537A1-D6FC-4f65-9D91-7224C49458BB}"/>
                <c:ext xmlns:c16="http://schemas.microsoft.com/office/drawing/2014/chart" uri="{C3380CC4-5D6E-409C-BE32-E72D297353CC}">
                  <c16:uniqueId val="{00000001-A90D-4BAF-92B8-32E765743C9A}"/>
                </c:ext>
              </c:extLst>
            </c:dLbl>
            <c:dLbl>
              <c:idx val="3"/>
              <c:delete val="1"/>
              <c:extLst>
                <c:ext xmlns:c15="http://schemas.microsoft.com/office/drawing/2012/chart" uri="{CE6537A1-D6FC-4f65-9D91-7224C49458BB}"/>
                <c:ext xmlns:c16="http://schemas.microsoft.com/office/drawing/2014/chart" uri="{C3380CC4-5D6E-409C-BE32-E72D297353CC}">
                  <c16:uniqueId val="{00000002-A90D-4BAF-92B8-32E765743C9A}"/>
                </c:ext>
              </c:extLst>
            </c:dLbl>
            <c:dLbl>
              <c:idx val="4"/>
              <c:layout>
                <c:manualLayout>
                  <c:x val="8.1459748429205305E-3"/>
                  <c:y val="-2.532928064842967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A90D-4BAF-92B8-32E765743C9A}"/>
                </c:ext>
              </c:extLst>
            </c:dLbl>
            <c:dLbl>
              <c:idx val="5"/>
              <c:delete val="1"/>
              <c:extLst>
                <c:ext xmlns:c15="http://schemas.microsoft.com/office/drawing/2012/chart" uri="{CE6537A1-D6FC-4f65-9D91-7224C49458BB}"/>
                <c:ext xmlns:c16="http://schemas.microsoft.com/office/drawing/2014/chart" uri="{C3380CC4-5D6E-409C-BE32-E72D297353CC}">
                  <c16:uniqueId val="{00000004-A90D-4BAF-92B8-32E765743C9A}"/>
                </c:ext>
              </c:extLst>
            </c:dLbl>
            <c:dLbl>
              <c:idx val="6"/>
              <c:delete val="1"/>
              <c:extLst>
                <c:ext xmlns:c15="http://schemas.microsoft.com/office/drawing/2012/chart" uri="{CE6537A1-D6FC-4f65-9D91-7224C49458BB}"/>
                <c:ext xmlns:c16="http://schemas.microsoft.com/office/drawing/2014/chart" uri="{C3380CC4-5D6E-409C-BE32-E72D297353CC}">
                  <c16:uniqueId val="{00000005-A90D-4BAF-92B8-32E765743C9A}"/>
                </c:ext>
              </c:extLst>
            </c:dLbl>
            <c:dLbl>
              <c:idx val="7"/>
              <c:delete val="1"/>
              <c:extLst>
                <c:ext xmlns:c15="http://schemas.microsoft.com/office/drawing/2012/chart" uri="{CE6537A1-D6FC-4f65-9D91-7224C49458BB}"/>
                <c:ext xmlns:c16="http://schemas.microsoft.com/office/drawing/2014/chart" uri="{C3380CC4-5D6E-409C-BE32-E72D297353CC}">
                  <c16:uniqueId val="{00000006-A90D-4BAF-92B8-32E765743C9A}"/>
                </c:ext>
              </c:extLst>
            </c:dLbl>
            <c:dLbl>
              <c:idx val="8"/>
              <c:delete val="1"/>
              <c:extLst>
                <c:ext xmlns:c15="http://schemas.microsoft.com/office/drawing/2012/chart" uri="{CE6537A1-D6FC-4f65-9D91-7224C49458BB}"/>
                <c:ext xmlns:c16="http://schemas.microsoft.com/office/drawing/2014/chart" uri="{C3380CC4-5D6E-409C-BE32-E72D297353CC}">
                  <c16:uniqueId val="{00000007-A90D-4BAF-92B8-32E765743C9A}"/>
                </c:ext>
              </c:extLst>
            </c:dLbl>
            <c:dLbl>
              <c:idx val="9"/>
              <c:delete val="1"/>
              <c:extLst>
                <c:ext xmlns:c15="http://schemas.microsoft.com/office/drawing/2012/chart" uri="{CE6537A1-D6FC-4f65-9D91-7224C49458BB}"/>
                <c:ext xmlns:c16="http://schemas.microsoft.com/office/drawing/2014/chart" uri="{C3380CC4-5D6E-409C-BE32-E72D297353CC}">
                  <c16:uniqueId val="{00000008-A90D-4BAF-92B8-32E765743C9A}"/>
                </c:ext>
              </c:extLst>
            </c:dLbl>
            <c:dLbl>
              <c:idx val="10"/>
              <c:delete val="1"/>
              <c:extLst>
                <c:ext xmlns:c15="http://schemas.microsoft.com/office/drawing/2012/chart" uri="{CE6537A1-D6FC-4f65-9D91-7224C49458BB}"/>
                <c:ext xmlns:c16="http://schemas.microsoft.com/office/drawing/2014/chart" uri="{C3380CC4-5D6E-409C-BE32-E72D297353CC}">
                  <c16:uniqueId val="{00000009-A90D-4BAF-92B8-32E765743C9A}"/>
                </c:ext>
              </c:extLst>
            </c:dLbl>
            <c:dLbl>
              <c:idx val="11"/>
              <c:delete val="1"/>
              <c:extLst>
                <c:ext xmlns:c15="http://schemas.microsoft.com/office/drawing/2012/chart" uri="{CE6537A1-D6FC-4f65-9D91-7224C49458BB}"/>
                <c:ext xmlns:c16="http://schemas.microsoft.com/office/drawing/2014/chart" uri="{C3380CC4-5D6E-409C-BE32-E72D297353CC}">
                  <c16:uniqueId val="{0000000A-A90D-4BAF-92B8-32E765743C9A}"/>
                </c:ext>
              </c:extLst>
            </c:dLbl>
            <c:dLbl>
              <c:idx val="12"/>
              <c:delete val="1"/>
              <c:extLst>
                <c:ext xmlns:c15="http://schemas.microsoft.com/office/drawing/2012/chart" uri="{CE6537A1-D6FC-4f65-9D91-7224C49458BB}"/>
                <c:ext xmlns:c16="http://schemas.microsoft.com/office/drawing/2014/chart" uri="{C3380CC4-5D6E-409C-BE32-E72D297353CC}">
                  <c16:uniqueId val="{0000000B-A90D-4BAF-92B8-32E765743C9A}"/>
                </c:ext>
              </c:extLst>
            </c:dLbl>
            <c:dLbl>
              <c:idx val="13"/>
              <c:delete val="1"/>
              <c:extLst>
                <c:ext xmlns:c15="http://schemas.microsoft.com/office/drawing/2012/chart" uri="{CE6537A1-D6FC-4f65-9D91-7224C49458BB}"/>
                <c:ext xmlns:c16="http://schemas.microsoft.com/office/drawing/2014/chart" uri="{C3380CC4-5D6E-409C-BE32-E72D297353CC}">
                  <c16:uniqueId val="{0000000C-A90D-4BAF-92B8-32E765743C9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'SE &amp; SW -RESELLER (2)'!$B$2:$C$37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'SE &amp; SW -RESELLER (2)'!$D$2:$D$37</c:f>
              <c:numCache>
                <c:formatCode>_([$$-409]* #,##0.00_);_([$$-409]* \(#,##0.00\);_([$$-409]* "-"??_);_(@_)</c:formatCode>
                <c:ptCount val="36"/>
                <c:pt idx="1">
                  <c:v>139164.19430000006</c:v>
                </c:pt>
                <c:pt idx="2">
                  <c:v>610655.43610000052</c:v>
                </c:pt>
                <c:pt idx="3">
                  <c:v>890570.37786799995</c:v>
                </c:pt>
                <c:pt idx="4">
                  <c:v>1100443.1266920001</c:v>
                </c:pt>
                <c:pt idx="5">
                  <c:v>620633.63236599939</c:v>
                </c:pt>
                <c:pt idx="6">
                  <c:v>673269.14164699952</c:v>
                </c:pt>
                <c:pt idx="7">
                  <c:v>567801.59047499963</c:v>
                </c:pt>
                <c:pt idx="8">
                  <c:v>527680.23844599898</c:v>
                </c:pt>
                <c:pt idx="9">
                  <c:v>659378.89414399932</c:v>
                </c:pt>
                <c:pt idx="10">
                  <c:v>684694.37006599992</c:v>
                </c:pt>
                <c:pt idx="11">
                  <c:v>523564.93636299908</c:v>
                </c:pt>
                <c:pt idx="12">
                  <c:v>599955.70919600001</c:v>
                </c:pt>
                <c:pt idx="13">
                  <c:v>269604.57488800021</c:v>
                </c:pt>
              </c:numCache>
            </c:numRef>
          </c:val>
          <c:smooth val="0"/>
          <c:extLst>
            <c:ext xmlns:c16="http://schemas.microsoft.com/office/drawing/2014/chart" uri="{C3380CC4-5D6E-409C-BE32-E72D297353CC}">
              <c16:uniqueId val="{0000000D-A90D-4BAF-92B8-32E765743C9A}"/>
            </c:ext>
          </c:extLst>
        </c:ser>
        <c:ser>
          <c:idx val="1"/>
          <c:order val="1"/>
          <c:tx>
            <c:strRef>
              <c:f>'SE &amp; SW -RESELLER (2)'!$E$1</c:f>
              <c:strCache>
                <c:ptCount val="1"/>
                <c:pt idx="0">
                  <c:v>Forecast(  Southeast    )</c:v>
                </c:pt>
              </c:strCache>
            </c:strRef>
          </c:tx>
          <c:spPr>
            <a:ln w="22225" cap="rnd">
              <a:solidFill>
                <a:schemeClr val="accent2"/>
              </a:solidFill>
              <a:round/>
            </a:ln>
            <a:effectLst/>
          </c:spPr>
          <c:marker>
            <c:symbol val="circle"/>
            <c:size val="6"/>
            <c:spPr>
              <a:solidFill>
                <a:schemeClr val="lt1"/>
              </a:solidFill>
              <a:ln w="15875">
                <a:solidFill>
                  <a:schemeClr val="accent2"/>
                </a:solidFill>
                <a:round/>
              </a:ln>
              <a:effectLst/>
            </c:spPr>
          </c:marker>
          <c:dLbls>
            <c:dLbl>
              <c:idx val="13"/>
              <c:delete val="1"/>
              <c:extLst>
                <c:ext xmlns:c15="http://schemas.microsoft.com/office/drawing/2012/chart" uri="{CE6537A1-D6FC-4f65-9D91-7224C49458BB}"/>
                <c:ext xmlns:c16="http://schemas.microsoft.com/office/drawing/2014/chart" uri="{C3380CC4-5D6E-409C-BE32-E72D297353CC}">
                  <c16:uniqueId val="{0000000E-A90D-4BAF-92B8-32E765743C9A}"/>
                </c:ext>
              </c:extLst>
            </c:dLbl>
            <c:dLbl>
              <c:idx val="14"/>
              <c:delete val="1"/>
              <c:extLst>
                <c:ext xmlns:c15="http://schemas.microsoft.com/office/drawing/2012/chart" uri="{CE6537A1-D6FC-4f65-9D91-7224C49458BB}"/>
                <c:ext xmlns:c16="http://schemas.microsoft.com/office/drawing/2014/chart" uri="{C3380CC4-5D6E-409C-BE32-E72D297353CC}">
                  <c16:uniqueId val="{0000000F-A90D-4BAF-92B8-32E765743C9A}"/>
                </c:ext>
              </c:extLst>
            </c:dLbl>
            <c:dLbl>
              <c:idx val="15"/>
              <c:layout>
                <c:manualLayout>
                  <c:x val="7.4942968554869302E-2"/>
                  <c:y val="-3.799392097264447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0-A90D-4BAF-92B8-32E765743C9A}"/>
                </c:ext>
              </c:extLst>
            </c:dLbl>
            <c:dLbl>
              <c:idx val="16"/>
              <c:delete val="1"/>
              <c:extLst>
                <c:ext xmlns:c15="http://schemas.microsoft.com/office/drawing/2012/chart" uri="{CE6537A1-D6FC-4f65-9D91-7224C49458BB}"/>
                <c:ext xmlns:c16="http://schemas.microsoft.com/office/drawing/2014/chart" uri="{C3380CC4-5D6E-409C-BE32-E72D297353CC}">
                  <c16:uniqueId val="{00000011-A90D-4BAF-92B8-32E765743C9A}"/>
                </c:ext>
              </c:extLst>
            </c:dLbl>
            <c:dLbl>
              <c:idx val="17"/>
              <c:delete val="1"/>
              <c:extLst>
                <c:ext xmlns:c15="http://schemas.microsoft.com/office/drawing/2012/chart" uri="{CE6537A1-D6FC-4f65-9D91-7224C49458BB}"/>
                <c:ext xmlns:c16="http://schemas.microsoft.com/office/drawing/2014/chart" uri="{C3380CC4-5D6E-409C-BE32-E72D297353CC}">
                  <c16:uniqueId val="{00000012-A90D-4BAF-92B8-32E765743C9A}"/>
                </c:ext>
              </c:extLst>
            </c:dLbl>
            <c:dLbl>
              <c:idx val="18"/>
              <c:delete val="1"/>
              <c:extLst>
                <c:ext xmlns:c15="http://schemas.microsoft.com/office/drawing/2012/chart" uri="{CE6537A1-D6FC-4f65-9D91-7224C49458BB}"/>
                <c:ext xmlns:c16="http://schemas.microsoft.com/office/drawing/2014/chart" uri="{C3380CC4-5D6E-409C-BE32-E72D297353CC}">
                  <c16:uniqueId val="{00000013-A90D-4BAF-92B8-32E765743C9A}"/>
                </c:ext>
              </c:extLst>
            </c:dLbl>
            <c:dLbl>
              <c:idx val="19"/>
              <c:delete val="1"/>
              <c:extLst>
                <c:ext xmlns:c15="http://schemas.microsoft.com/office/drawing/2012/chart" uri="{CE6537A1-D6FC-4f65-9D91-7224C49458BB}"/>
                <c:ext xmlns:c16="http://schemas.microsoft.com/office/drawing/2014/chart" uri="{C3380CC4-5D6E-409C-BE32-E72D297353CC}">
                  <c16:uniqueId val="{00000014-A90D-4BAF-92B8-32E765743C9A}"/>
                </c:ext>
              </c:extLst>
            </c:dLbl>
            <c:dLbl>
              <c:idx val="20"/>
              <c:delete val="1"/>
              <c:extLst>
                <c:ext xmlns:c15="http://schemas.microsoft.com/office/drawing/2012/chart" uri="{CE6537A1-D6FC-4f65-9D91-7224C49458BB}"/>
                <c:ext xmlns:c16="http://schemas.microsoft.com/office/drawing/2014/chart" uri="{C3380CC4-5D6E-409C-BE32-E72D297353CC}">
                  <c16:uniqueId val="{00000015-A90D-4BAF-92B8-32E765743C9A}"/>
                </c:ext>
              </c:extLst>
            </c:dLbl>
            <c:dLbl>
              <c:idx val="21"/>
              <c:delete val="1"/>
              <c:extLst>
                <c:ext xmlns:c15="http://schemas.microsoft.com/office/drawing/2012/chart" uri="{CE6537A1-D6FC-4f65-9D91-7224C49458BB}"/>
                <c:ext xmlns:c16="http://schemas.microsoft.com/office/drawing/2014/chart" uri="{C3380CC4-5D6E-409C-BE32-E72D297353CC}">
                  <c16:uniqueId val="{00000016-A90D-4BAF-92B8-32E765743C9A}"/>
                </c:ext>
              </c:extLst>
            </c:dLbl>
            <c:dLbl>
              <c:idx val="22"/>
              <c:delete val="1"/>
              <c:extLst>
                <c:ext xmlns:c15="http://schemas.microsoft.com/office/drawing/2012/chart" uri="{CE6537A1-D6FC-4f65-9D91-7224C49458BB}"/>
                <c:ext xmlns:c16="http://schemas.microsoft.com/office/drawing/2014/chart" uri="{C3380CC4-5D6E-409C-BE32-E72D297353CC}">
                  <c16:uniqueId val="{00000017-A90D-4BAF-92B8-32E765743C9A}"/>
                </c:ext>
              </c:extLst>
            </c:dLbl>
            <c:dLbl>
              <c:idx val="23"/>
              <c:delete val="1"/>
              <c:extLst>
                <c:ext xmlns:c15="http://schemas.microsoft.com/office/drawing/2012/chart" uri="{CE6537A1-D6FC-4f65-9D91-7224C49458BB}"/>
                <c:ext xmlns:c16="http://schemas.microsoft.com/office/drawing/2014/chart" uri="{C3380CC4-5D6E-409C-BE32-E72D297353CC}">
                  <c16:uniqueId val="{00000018-A90D-4BAF-92B8-32E765743C9A}"/>
                </c:ext>
              </c:extLst>
            </c:dLbl>
            <c:dLbl>
              <c:idx val="24"/>
              <c:delete val="1"/>
              <c:extLst>
                <c:ext xmlns:c15="http://schemas.microsoft.com/office/drawing/2012/chart" uri="{CE6537A1-D6FC-4f65-9D91-7224C49458BB}"/>
                <c:ext xmlns:c16="http://schemas.microsoft.com/office/drawing/2014/chart" uri="{C3380CC4-5D6E-409C-BE32-E72D297353CC}">
                  <c16:uniqueId val="{00000019-A90D-4BAF-92B8-32E765743C9A}"/>
                </c:ext>
              </c:extLst>
            </c:dLbl>
            <c:dLbl>
              <c:idx val="25"/>
              <c:delete val="1"/>
              <c:extLst>
                <c:ext xmlns:c15="http://schemas.microsoft.com/office/drawing/2012/chart" uri="{CE6537A1-D6FC-4f65-9D91-7224C49458BB}"/>
                <c:ext xmlns:c16="http://schemas.microsoft.com/office/drawing/2014/chart" uri="{C3380CC4-5D6E-409C-BE32-E72D297353CC}">
                  <c16:uniqueId val="{0000001A-A90D-4BAF-92B8-32E765743C9A}"/>
                </c:ext>
              </c:extLst>
            </c:dLbl>
            <c:dLbl>
              <c:idx val="26"/>
              <c:delete val="1"/>
              <c:extLst>
                <c:ext xmlns:c15="http://schemas.microsoft.com/office/drawing/2012/chart" uri="{CE6537A1-D6FC-4f65-9D91-7224C49458BB}"/>
                <c:ext xmlns:c16="http://schemas.microsoft.com/office/drawing/2014/chart" uri="{C3380CC4-5D6E-409C-BE32-E72D297353CC}">
                  <c16:uniqueId val="{0000001B-A90D-4BAF-92B8-32E765743C9A}"/>
                </c:ext>
              </c:extLst>
            </c:dLbl>
            <c:dLbl>
              <c:idx val="27"/>
              <c:delete val="1"/>
              <c:extLst>
                <c:ext xmlns:c15="http://schemas.microsoft.com/office/drawing/2012/chart" uri="{CE6537A1-D6FC-4f65-9D91-7224C49458BB}"/>
                <c:ext xmlns:c16="http://schemas.microsoft.com/office/drawing/2014/chart" uri="{C3380CC4-5D6E-409C-BE32-E72D297353CC}">
                  <c16:uniqueId val="{0000001C-A90D-4BAF-92B8-32E765743C9A}"/>
                </c:ext>
              </c:extLst>
            </c:dLbl>
            <c:dLbl>
              <c:idx val="28"/>
              <c:delete val="1"/>
              <c:extLst>
                <c:ext xmlns:c15="http://schemas.microsoft.com/office/drawing/2012/chart" uri="{CE6537A1-D6FC-4f65-9D91-7224C49458BB}"/>
                <c:ext xmlns:c16="http://schemas.microsoft.com/office/drawing/2014/chart" uri="{C3380CC4-5D6E-409C-BE32-E72D297353CC}">
                  <c16:uniqueId val="{0000001D-A90D-4BAF-92B8-32E765743C9A}"/>
                </c:ext>
              </c:extLst>
            </c:dLbl>
            <c:dLbl>
              <c:idx val="29"/>
              <c:delete val="1"/>
              <c:extLst>
                <c:ext xmlns:c15="http://schemas.microsoft.com/office/drawing/2012/chart" uri="{CE6537A1-D6FC-4f65-9D91-7224C49458BB}"/>
                <c:ext xmlns:c16="http://schemas.microsoft.com/office/drawing/2014/chart" uri="{C3380CC4-5D6E-409C-BE32-E72D297353CC}">
                  <c16:uniqueId val="{0000001E-A90D-4BAF-92B8-32E765743C9A}"/>
                </c:ext>
              </c:extLst>
            </c:dLbl>
            <c:dLbl>
              <c:idx val="30"/>
              <c:delete val="1"/>
              <c:extLst>
                <c:ext xmlns:c15="http://schemas.microsoft.com/office/drawing/2012/chart" uri="{CE6537A1-D6FC-4f65-9D91-7224C49458BB}"/>
                <c:ext xmlns:c16="http://schemas.microsoft.com/office/drawing/2014/chart" uri="{C3380CC4-5D6E-409C-BE32-E72D297353CC}">
                  <c16:uniqueId val="{0000001F-A90D-4BAF-92B8-32E765743C9A}"/>
                </c:ext>
              </c:extLst>
            </c:dLbl>
            <c:dLbl>
              <c:idx val="31"/>
              <c:delete val="1"/>
              <c:extLst>
                <c:ext xmlns:c15="http://schemas.microsoft.com/office/drawing/2012/chart" uri="{CE6537A1-D6FC-4f65-9D91-7224C49458BB}"/>
                <c:ext xmlns:c16="http://schemas.microsoft.com/office/drawing/2014/chart" uri="{C3380CC4-5D6E-409C-BE32-E72D297353CC}">
                  <c16:uniqueId val="{00000020-A90D-4BAF-92B8-32E765743C9A}"/>
                </c:ext>
              </c:extLst>
            </c:dLbl>
            <c:dLbl>
              <c:idx val="32"/>
              <c:delete val="1"/>
              <c:extLst>
                <c:ext xmlns:c15="http://schemas.microsoft.com/office/drawing/2012/chart" uri="{CE6537A1-D6FC-4f65-9D91-7224C49458BB}"/>
                <c:ext xmlns:c16="http://schemas.microsoft.com/office/drawing/2014/chart" uri="{C3380CC4-5D6E-409C-BE32-E72D297353CC}">
                  <c16:uniqueId val="{00000021-A90D-4BAF-92B8-32E765743C9A}"/>
                </c:ext>
              </c:extLst>
            </c:dLbl>
            <c:dLbl>
              <c:idx val="33"/>
              <c:delete val="1"/>
              <c:extLst>
                <c:ext xmlns:c15="http://schemas.microsoft.com/office/drawing/2012/chart" uri="{CE6537A1-D6FC-4f65-9D91-7224C49458BB}"/>
                <c:ext xmlns:c16="http://schemas.microsoft.com/office/drawing/2014/chart" uri="{C3380CC4-5D6E-409C-BE32-E72D297353CC}">
                  <c16:uniqueId val="{00000022-A90D-4BAF-92B8-32E765743C9A}"/>
                </c:ext>
              </c:extLst>
            </c:dLbl>
            <c:dLbl>
              <c:idx val="34"/>
              <c:delete val="1"/>
              <c:extLst>
                <c:ext xmlns:c15="http://schemas.microsoft.com/office/drawing/2012/chart" uri="{CE6537A1-D6FC-4f65-9D91-7224C49458BB}"/>
                <c:ext xmlns:c16="http://schemas.microsoft.com/office/drawing/2014/chart" uri="{C3380CC4-5D6E-409C-BE32-E72D297353CC}">
                  <c16:uniqueId val="{00000023-A90D-4BAF-92B8-32E765743C9A}"/>
                </c:ext>
              </c:extLst>
            </c:dLbl>
            <c:dLbl>
              <c:idx val="35"/>
              <c:layout>
                <c:manualLayout>
                  <c:x val="-4.2309726429155245E-2"/>
                  <c:y val="-9.5663265306122444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4-A90D-4BAF-92B8-32E765743C9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'SE &amp; SW -RESELLER (2)'!$B$2:$C$37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'SE &amp; SW -RESELLER (2)'!$E$2:$E$37</c:f>
              <c:numCache>
                <c:formatCode>General</c:formatCode>
                <c:ptCount val="36"/>
                <c:pt idx="13" formatCode="&quot;$&quot;#,##0.00">
                  <c:v>269604.57488800021</c:v>
                </c:pt>
                <c:pt idx="14" formatCode="&quot;$&quot;#,##0.00">
                  <c:v>300721.17130748363</c:v>
                </c:pt>
                <c:pt idx="15" formatCode="&quot;$&quot;#,##0.00">
                  <c:v>479819.9164659825</c:v>
                </c:pt>
                <c:pt idx="16" formatCode="&quot;$&quot;#,##0.00">
                  <c:v>330376.85582836356</c:v>
                </c:pt>
                <c:pt idx="17" formatCode="&quot;$&quot;#,##0.00">
                  <c:v>167259.65792318649</c:v>
                </c:pt>
                <c:pt idx="18" formatCode="&quot;$&quot;#,##0.00">
                  <c:v>437912.73565130506</c:v>
                </c:pt>
                <c:pt idx="19" formatCode="&quot;$&quot;#,##0.00">
                  <c:v>252845.41426663043</c:v>
                </c:pt>
                <c:pt idx="20" formatCode="&quot;$&quot;#,##0.00">
                  <c:v>250293.72449073088</c:v>
                </c:pt>
                <c:pt idx="21" formatCode="&quot;$&quot;#,##0.00">
                  <c:v>255527.07556466886</c:v>
                </c:pt>
                <c:pt idx="22" formatCode="&quot;$&quot;#,##0.00">
                  <c:v>210747.00490002061</c:v>
                </c:pt>
                <c:pt idx="23" formatCode="&quot;$&quot;#,##0.00">
                  <c:v>181656.44761229071</c:v>
                </c:pt>
                <c:pt idx="24" formatCode="&quot;$&quot;#,##0.00">
                  <c:v>401084.48959185142</c:v>
                </c:pt>
                <c:pt idx="25" formatCode="&quot;$&quot;#,##0.00">
                  <c:v>109371.35144299701</c:v>
                </c:pt>
                <c:pt idx="26" formatCode="&quot;$&quot;#,##0.00">
                  <c:v>137704.41176207067</c:v>
                </c:pt>
                <c:pt idx="27" formatCode="&quot;$&quot;#,##0.00">
                  <c:v>315700.32786425378</c:v>
                </c:pt>
                <c:pt idx="28" formatCode="&quot;$&quot;#,##0.00">
                  <c:v>145874.80625072558</c:v>
                </c:pt>
                <c:pt idx="29" formatCode="&quot;$&quot;#,##0.00">
                  <c:v>62376.617437584682</c:v>
                </c:pt>
                <c:pt idx="30" formatCode="&quot;$&quot;#,##0.00">
                  <c:v>274895.97610589216</c:v>
                </c:pt>
                <c:pt idx="31" formatCode="&quot;$&quot;#,##0.00">
                  <c:v>88721.856575964426</c:v>
                </c:pt>
                <c:pt idx="32" formatCode="&quot;$&quot;#,##0.00">
                  <c:v>65791.674913092676</c:v>
                </c:pt>
                <c:pt idx="33" formatCode="&quot;$&quot;#,##0.00">
                  <c:v>150644.03507906705</c:v>
                </c:pt>
                <c:pt idx="34" formatCode="&quot;$&quot;#,##0.00">
                  <c:v>47730.245354607701</c:v>
                </c:pt>
                <c:pt idx="35" formatCode="&quot;$&quot;#,##0.00">
                  <c:v>17514.984824990628</c:v>
                </c:pt>
              </c:numCache>
            </c:numRef>
          </c:val>
          <c:smooth val="0"/>
          <c:extLst>
            <c:ext xmlns:c16="http://schemas.microsoft.com/office/drawing/2014/chart" uri="{C3380CC4-5D6E-409C-BE32-E72D297353CC}">
              <c16:uniqueId val="{00000025-A90D-4BAF-92B8-32E765743C9A}"/>
            </c:ext>
          </c:extLst>
        </c:ser>
        <c:ser>
          <c:idx val="2"/>
          <c:order val="2"/>
          <c:tx>
            <c:strRef>
              <c:f>'SE &amp; SW -RESELLER (2)'!$F$1</c:f>
              <c:strCache>
                <c:ptCount val="1"/>
                <c:pt idx="0">
                  <c:v>Southwest</c:v>
                </c:pt>
              </c:strCache>
            </c:strRef>
          </c:tx>
          <c:spPr>
            <a:ln w="22225" cap="rnd">
              <a:solidFill>
                <a:schemeClr val="accent3"/>
              </a:solidFill>
              <a:round/>
            </a:ln>
            <a:effectLst/>
          </c:spPr>
          <c:marker>
            <c:symbol val="circle"/>
            <c:size val="6"/>
            <c:spPr>
              <a:solidFill>
                <a:schemeClr val="lt1"/>
              </a:solidFill>
              <a:ln w="15875">
                <a:solidFill>
                  <a:schemeClr val="accent3"/>
                </a:solidFill>
                <a:round/>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26-A90D-4BAF-92B8-32E765743C9A}"/>
                </c:ext>
              </c:extLst>
            </c:dLbl>
            <c:dLbl>
              <c:idx val="2"/>
              <c:delete val="1"/>
              <c:extLst>
                <c:ext xmlns:c15="http://schemas.microsoft.com/office/drawing/2012/chart" uri="{CE6537A1-D6FC-4f65-9D91-7224C49458BB}"/>
                <c:ext xmlns:c16="http://schemas.microsoft.com/office/drawing/2014/chart" uri="{C3380CC4-5D6E-409C-BE32-E72D297353CC}">
                  <c16:uniqueId val="{00000027-A90D-4BAF-92B8-32E765743C9A}"/>
                </c:ext>
              </c:extLst>
            </c:dLbl>
            <c:dLbl>
              <c:idx val="3"/>
              <c:delete val="1"/>
              <c:extLst>
                <c:ext xmlns:c15="http://schemas.microsoft.com/office/drawing/2012/chart" uri="{CE6537A1-D6FC-4f65-9D91-7224C49458BB}"/>
                <c:ext xmlns:c16="http://schemas.microsoft.com/office/drawing/2014/chart" uri="{C3380CC4-5D6E-409C-BE32-E72D297353CC}">
                  <c16:uniqueId val="{00000028-A90D-4BAF-92B8-32E765743C9A}"/>
                </c:ext>
              </c:extLst>
            </c:dLbl>
            <c:dLbl>
              <c:idx val="4"/>
              <c:delete val="1"/>
              <c:extLst>
                <c:ext xmlns:c15="http://schemas.microsoft.com/office/drawing/2012/chart" uri="{CE6537A1-D6FC-4f65-9D91-7224C49458BB}"/>
                <c:ext xmlns:c16="http://schemas.microsoft.com/office/drawing/2014/chart" uri="{C3380CC4-5D6E-409C-BE32-E72D297353CC}">
                  <c16:uniqueId val="{00000029-A90D-4BAF-92B8-32E765743C9A}"/>
                </c:ext>
              </c:extLst>
            </c:dLbl>
            <c:dLbl>
              <c:idx val="5"/>
              <c:delete val="1"/>
              <c:extLst>
                <c:ext xmlns:c15="http://schemas.microsoft.com/office/drawing/2012/chart" uri="{CE6537A1-D6FC-4f65-9D91-7224C49458BB}"/>
                <c:ext xmlns:c16="http://schemas.microsoft.com/office/drawing/2014/chart" uri="{C3380CC4-5D6E-409C-BE32-E72D297353CC}">
                  <c16:uniqueId val="{0000002A-A90D-4BAF-92B8-32E765743C9A}"/>
                </c:ext>
              </c:extLst>
            </c:dLbl>
            <c:dLbl>
              <c:idx val="6"/>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B-A90D-4BAF-92B8-32E765743C9A}"/>
                </c:ext>
              </c:extLst>
            </c:dLbl>
            <c:dLbl>
              <c:idx val="7"/>
              <c:delete val="1"/>
              <c:extLst>
                <c:ext xmlns:c15="http://schemas.microsoft.com/office/drawing/2012/chart" uri="{CE6537A1-D6FC-4f65-9D91-7224C49458BB}"/>
                <c:ext xmlns:c16="http://schemas.microsoft.com/office/drawing/2014/chart" uri="{C3380CC4-5D6E-409C-BE32-E72D297353CC}">
                  <c16:uniqueId val="{0000002C-A90D-4BAF-92B8-32E765743C9A}"/>
                </c:ext>
              </c:extLst>
            </c:dLbl>
            <c:dLbl>
              <c:idx val="8"/>
              <c:delete val="1"/>
              <c:extLst>
                <c:ext xmlns:c15="http://schemas.microsoft.com/office/drawing/2012/chart" uri="{CE6537A1-D6FC-4f65-9D91-7224C49458BB}"/>
                <c:ext xmlns:c16="http://schemas.microsoft.com/office/drawing/2014/chart" uri="{C3380CC4-5D6E-409C-BE32-E72D297353CC}">
                  <c16:uniqueId val="{0000002D-A90D-4BAF-92B8-32E765743C9A}"/>
                </c:ext>
              </c:extLst>
            </c:dLbl>
            <c:dLbl>
              <c:idx val="9"/>
              <c:delete val="1"/>
              <c:extLst>
                <c:ext xmlns:c15="http://schemas.microsoft.com/office/drawing/2012/chart" uri="{CE6537A1-D6FC-4f65-9D91-7224C49458BB}"/>
                <c:ext xmlns:c16="http://schemas.microsoft.com/office/drawing/2014/chart" uri="{C3380CC4-5D6E-409C-BE32-E72D297353CC}">
                  <c16:uniqueId val="{0000002E-A90D-4BAF-92B8-32E765743C9A}"/>
                </c:ext>
              </c:extLst>
            </c:dLbl>
            <c:dLbl>
              <c:idx val="10"/>
              <c:delete val="1"/>
              <c:extLst>
                <c:ext xmlns:c15="http://schemas.microsoft.com/office/drawing/2012/chart" uri="{CE6537A1-D6FC-4f65-9D91-7224C49458BB}"/>
                <c:ext xmlns:c16="http://schemas.microsoft.com/office/drawing/2014/chart" uri="{C3380CC4-5D6E-409C-BE32-E72D297353CC}">
                  <c16:uniqueId val="{0000002F-A90D-4BAF-92B8-32E765743C9A}"/>
                </c:ext>
              </c:extLst>
            </c:dLbl>
            <c:dLbl>
              <c:idx val="11"/>
              <c:delete val="1"/>
              <c:extLst>
                <c:ext xmlns:c15="http://schemas.microsoft.com/office/drawing/2012/chart" uri="{CE6537A1-D6FC-4f65-9D91-7224C49458BB}"/>
                <c:ext xmlns:c16="http://schemas.microsoft.com/office/drawing/2014/chart" uri="{C3380CC4-5D6E-409C-BE32-E72D297353CC}">
                  <c16:uniqueId val="{00000030-A90D-4BAF-92B8-32E765743C9A}"/>
                </c:ext>
              </c:extLst>
            </c:dLbl>
            <c:dLbl>
              <c:idx val="12"/>
              <c:delete val="1"/>
              <c:extLst>
                <c:ext xmlns:c15="http://schemas.microsoft.com/office/drawing/2012/chart" uri="{CE6537A1-D6FC-4f65-9D91-7224C49458BB}"/>
                <c:ext xmlns:c16="http://schemas.microsoft.com/office/drawing/2014/chart" uri="{C3380CC4-5D6E-409C-BE32-E72D297353CC}">
                  <c16:uniqueId val="{00000031-A90D-4BAF-92B8-32E765743C9A}"/>
                </c:ext>
              </c:extLst>
            </c:dLbl>
            <c:dLbl>
              <c:idx val="13"/>
              <c:delete val="1"/>
              <c:extLst>
                <c:ext xmlns:c15="http://schemas.microsoft.com/office/drawing/2012/chart" uri="{CE6537A1-D6FC-4f65-9D91-7224C49458BB}"/>
                <c:ext xmlns:c16="http://schemas.microsoft.com/office/drawing/2014/chart" uri="{C3380CC4-5D6E-409C-BE32-E72D297353CC}">
                  <c16:uniqueId val="{00000032-A90D-4BAF-92B8-32E765743C9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'SE &amp; SW -RESELLER (2)'!$B$2:$C$37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'SE &amp; SW -RESELLER (2)'!$F$2:$F$37</c:f>
              <c:numCache>
                <c:formatCode>"$"#,##0.00</c:formatCode>
                <c:ptCount val="36"/>
                <c:pt idx="1">
                  <c:v>100056.4335</c:v>
                </c:pt>
                <c:pt idx="2">
                  <c:v>845205.84489999968</c:v>
                </c:pt>
                <c:pt idx="3">
                  <c:v>1064498.5929420006</c:v>
                </c:pt>
                <c:pt idx="4">
                  <c:v>1613698.4884099958</c:v>
                </c:pt>
                <c:pt idx="5">
                  <c:v>1650597.8214079968</c:v>
                </c:pt>
                <c:pt idx="6">
                  <c:v>2212460.8566419939</c:v>
                </c:pt>
                <c:pt idx="7">
                  <c:v>1588285.0280839945</c:v>
                </c:pt>
                <c:pt idx="8">
                  <c:v>1627318.8714039973</c:v>
                </c:pt>
                <c:pt idx="9">
                  <c:v>2057217.7874079985</c:v>
                </c:pt>
                <c:pt idx="10">
                  <c:v>1956974.7109709962</c:v>
                </c:pt>
                <c:pt idx="11">
                  <c:v>1557739.9647189952</c:v>
                </c:pt>
                <c:pt idx="12">
                  <c:v>1599776.427268998</c:v>
                </c:pt>
                <c:pt idx="13">
                  <c:v>592627.96095299919</c:v>
                </c:pt>
              </c:numCache>
            </c:numRef>
          </c:val>
          <c:smooth val="0"/>
          <c:extLst>
            <c:ext xmlns:c16="http://schemas.microsoft.com/office/drawing/2014/chart" uri="{C3380CC4-5D6E-409C-BE32-E72D297353CC}">
              <c16:uniqueId val="{00000033-A90D-4BAF-92B8-32E765743C9A}"/>
            </c:ext>
          </c:extLst>
        </c:ser>
        <c:ser>
          <c:idx val="3"/>
          <c:order val="3"/>
          <c:tx>
            <c:strRef>
              <c:f>'SE &amp; SW -RESELLER (2)'!$G$1</c:f>
              <c:strCache>
                <c:ptCount val="1"/>
                <c:pt idx="0">
                  <c:v>Forecast( Southwest )</c:v>
                </c:pt>
              </c:strCache>
            </c:strRef>
          </c:tx>
          <c:spPr>
            <a:ln w="22225" cap="rnd">
              <a:solidFill>
                <a:schemeClr val="accent4"/>
              </a:solidFill>
              <a:round/>
            </a:ln>
            <a:effectLst/>
          </c:spPr>
          <c:marker>
            <c:symbol val="circle"/>
            <c:size val="6"/>
            <c:spPr>
              <a:solidFill>
                <a:schemeClr val="lt1"/>
              </a:solidFill>
              <a:ln w="15875">
                <a:solidFill>
                  <a:schemeClr val="accent4"/>
                </a:solidFill>
                <a:round/>
              </a:ln>
              <a:effectLst/>
            </c:spPr>
          </c:marker>
          <c:dLbls>
            <c:dLbl>
              <c:idx val="30"/>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34-A90D-4BAF-92B8-32E765743C9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'SE &amp; SW -RESELLER (2)'!$B$2:$C$37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'SE &amp; SW -RESELLER (2)'!$G$2:$G$37</c:f>
              <c:numCache>
                <c:formatCode>General</c:formatCode>
                <c:ptCount val="36"/>
                <c:pt idx="13" formatCode="&quot;$&quot;#,##0.00">
                  <c:v>592627.96095299919</c:v>
                </c:pt>
                <c:pt idx="14" formatCode="&quot;$&quot;#,##0.00">
                  <c:v>769241.19451072335</c:v>
                </c:pt>
                <c:pt idx="15" formatCode="&quot;$&quot;#,##0.00">
                  <c:v>1023688.9685925377</c:v>
                </c:pt>
                <c:pt idx="16" formatCode="&quot;$&quot;#,##0.00">
                  <c:v>832452.23722057138</c:v>
                </c:pt>
                <c:pt idx="17" formatCode="&quot;$&quot;#,##0.00">
                  <c:v>622718.06792363664</c:v>
                </c:pt>
                <c:pt idx="18" formatCode="&quot;$&quot;#,##0.00">
                  <c:v>1400137.3523963618</c:v>
                </c:pt>
                <c:pt idx="19" formatCode="&quot;$&quot;#,##0.00">
                  <c:v>872631.17927366763</c:v>
                </c:pt>
                <c:pt idx="20" formatCode="&quot;$&quot;#,##0.00">
                  <c:v>1088921.9118365953</c:v>
                </c:pt>
                <c:pt idx="21" formatCode="&quot;$&quot;#,##0.00">
                  <c:v>1037940.9597206316</c:v>
                </c:pt>
                <c:pt idx="22" formatCode="&quot;$&quot;#,##0.00">
                  <c:v>1215279.7960907596</c:v>
                </c:pt>
                <c:pt idx="23" formatCode="&quot;$&quot;#,##0.00">
                  <c:v>1095792.1353488085</c:v>
                </c:pt>
                <c:pt idx="24" formatCode="&quot;$&quot;#,##0.00">
                  <c:v>1689386.6662207041</c:v>
                </c:pt>
                <c:pt idx="25" formatCode="&quot;$&quot;#,##0.00">
                  <c:v>916277.37350229267</c:v>
                </c:pt>
                <c:pt idx="26" formatCode="&quot;$&quot;#,##0.00">
                  <c:v>1476946.7153401498</c:v>
                </c:pt>
                <c:pt idx="27" formatCode="&quot;$&quot;#,##0.00">
                  <c:v>1617911.075836088</c:v>
                </c:pt>
                <c:pt idx="28" formatCode="&quot;$&quot;#,##0.00">
                  <c:v>1515623.0178404797</c:v>
                </c:pt>
                <c:pt idx="29" formatCode="&quot;$&quot;#,##0.00">
                  <c:v>1088492.8697298628</c:v>
                </c:pt>
                <c:pt idx="30" formatCode="&quot;$&quot;#,##0.00">
                  <c:v>2107842.8732257881</c:v>
                </c:pt>
                <c:pt idx="31" formatCode="&quot;$&quot;#,##0.00">
                  <c:v>1466861.9741917413</c:v>
                </c:pt>
                <c:pt idx="32" formatCode="&quot;$&quot;#,##0.00">
                  <c:v>1772092.6924565034</c:v>
                </c:pt>
                <c:pt idx="33" formatCode="&quot;$&quot;#,##0.00">
                  <c:v>1503715.7615268577</c:v>
                </c:pt>
                <c:pt idx="34" formatCode="&quot;$&quot;#,##0.00">
                  <c:v>1922985.3169201859</c:v>
                </c:pt>
                <c:pt idx="35" formatCode="&quot;$&quot;#,##0.00">
                  <c:v>1689967.7012118525</c:v>
                </c:pt>
              </c:numCache>
            </c:numRef>
          </c:val>
          <c:smooth val="0"/>
          <c:extLst>
            <c:ext xmlns:c16="http://schemas.microsoft.com/office/drawing/2014/chart" uri="{C3380CC4-5D6E-409C-BE32-E72D297353CC}">
              <c16:uniqueId val="{00000035-A90D-4BAF-92B8-32E765743C9A}"/>
            </c:ext>
          </c:extLst>
        </c:ser>
        <c:dLbls>
          <c:showLegendKey val="0"/>
          <c:showVal val="0"/>
          <c:showCatName val="0"/>
          <c:showSerName val="0"/>
          <c:showPercent val="0"/>
          <c:showBubbleSize val="0"/>
        </c:dLbls>
        <c:marker val="1"/>
        <c:smooth val="0"/>
        <c:axId val="890944448"/>
        <c:axId val="890946088"/>
      </c:lineChart>
      <c:catAx>
        <c:axId val="890944448"/>
        <c:scaling>
          <c:orientation val="minMax"/>
        </c:scaling>
        <c:delete val="0"/>
        <c:axPos val="b"/>
        <c:majorGridlines>
          <c:spPr>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majorGridlines>
        <c:numFmt formatCode="General"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890946088"/>
        <c:crossesAt val="0"/>
        <c:auto val="1"/>
        <c:lblAlgn val="ctr"/>
        <c:lblOffset val="100"/>
        <c:noMultiLvlLbl val="0"/>
      </c:catAx>
      <c:valAx>
        <c:axId val="890946088"/>
        <c:scaling>
          <c:orientation val="minMax"/>
        </c:scaling>
        <c:delete val="1"/>
        <c:axPos val="l"/>
        <c:majorGridlines>
          <c:spPr>
            <a:ln w="9525" cap="flat" cmpd="sng" algn="ctr">
              <a:solidFill>
                <a:srgbClr val="5B9BD5"/>
              </a:solidFill>
              <a:round/>
            </a:ln>
            <a:effectLst/>
          </c:spPr>
        </c:majorGridlines>
        <c:numFmt formatCode="_([$$-409]* #,##0.00_);_([$$-409]* \(#,##0.00\);_([$$-409]* &quot;-&quot;??_);_(@_)" sourceLinked="1"/>
        <c:majorTickMark val="none"/>
        <c:minorTickMark val="none"/>
        <c:tickLblPos val="nextTo"/>
        <c:crossAx val="890944448"/>
        <c:crosses val="autoZero"/>
        <c:crossBetween val="between"/>
      </c:valAx>
      <c:spPr>
        <a:noFill/>
        <a:ln>
          <a:noFill/>
        </a:ln>
        <a:effectLst/>
      </c:spPr>
    </c:plotArea>
    <c:legend>
      <c:legendPos val="b"/>
      <c:layout>
        <c:manualLayout>
          <c:xMode val="edge"/>
          <c:yMode val="edge"/>
          <c:x val="0.13429876253449091"/>
          <c:y val="6.489133054796721E-2"/>
          <c:w val="0.80025238607700844"/>
          <c:h val="3.587397557448176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baseline="0">
                <a:solidFill>
                  <a:schemeClr val="tx1">
                    <a:lumMod val="65000"/>
                    <a:lumOff val="35000"/>
                  </a:schemeClr>
                </a:solidFill>
                <a:latin typeface="+mn-lt"/>
                <a:ea typeface="+mn-ea"/>
                <a:cs typeface="+mn-cs"/>
              </a:defRPr>
            </a:pPr>
            <a:r>
              <a:rPr lang="en-US"/>
              <a:t>Maximum Unit Price</a:t>
            </a:r>
          </a:p>
        </c:rich>
      </c:tx>
      <c:layout/>
      <c:overlay val="0"/>
      <c:spPr>
        <a:noFill/>
        <a:ln>
          <a:noFill/>
        </a:ln>
        <a:effectLst/>
      </c:spPr>
      <c:txPr>
        <a:bodyPr rot="0" spcFirstLastPara="1" vertOverflow="ellipsis" vert="horz" wrap="square" anchor="ctr" anchorCtr="1"/>
        <a:lstStyle/>
        <a:p>
          <a:pPr>
            <a:defRPr sz="132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6">
                    <a:tint val="96000"/>
                    <a:lumMod val="104000"/>
                  </a:schemeClr>
                </a:gs>
                <a:gs pos="100000">
                  <a:schemeClr val="accent6">
                    <a:shade val="98000"/>
                    <a:lumMod val="94000"/>
                  </a:schemeClr>
                </a:gs>
              </a:gsLst>
              <a:lin ang="5400000" scaled="0"/>
            </a:gradFill>
            <a:ln>
              <a:noFill/>
            </a:ln>
            <a:effectLst>
              <a:outerShdw blurRad="50800" dist="38100" dir="5400000" rotWithShape="0">
                <a:srgbClr val="000000">
                  <a:alpha val="60000"/>
                </a:srgbClr>
              </a:outerShdw>
            </a:effectLst>
          </c:spPr>
          <c:invertIfNegative val="0"/>
          <c:dLbls>
            <c:dLbl>
              <c:idx val="6"/>
              <c:layout>
                <c:manualLayout>
                  <c:x val="1.611418047882128E-2"/>
                  <c:y val="-6.2940584088620383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5E0-4D59-9BD2-CF15563BF0CC}"/>
                </c:ext>
              </c:extLst>
            </c:dLbl>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Sheet1!$B$8:$C$19</c:f>
              <c:multiLvlStrCache>
                <c:ptCount val="12"/>
                <c:lvl>
                  <c:pt idx="0">
                    <c:v>AHG</c:v>
                  </c:pt>
                  <c:pt idx="1">
                    <c:v>SCHWIN (US)</c:v>
                  </c:pt>
                  <c:pt idx="2">
                    <c:v>ALLTRICKS (FRANCE)</c:v>
                  </c:pt>
                  <c:pt idx="3">
                    <c:v>HALIFORDS (UK)</c:v>
                  </c:pt>
                  <c:pt idx="4">
                    <c:v>CANYON (GERMANY)</c:v>
                  </c:pt>
                  <c:pt idx="5">
                    <c:v>BIKES ONLINE (CANADA)</c:v>
                  </c:pt>
                  <c:pt idx="6">
                    <c:v>AHG</c:v>
                  </c:pt>
                  <c:pt idx="7">
                    <c:v>SCHWIN (US)</c:v>
                  </c:pt>
                  <c:pt idx="8">
                    <c:v>ALLTRICKS (FRANCE)</c:v>
                  </c:pt>
                  <c:pt idx="9">
                    <c:v>HALIFORDS (UK)</c:v>
                  </c:pt>
                  <c:pt idx="10">
                    <c:v>CANYON (GERMANY)</c:v>
                  </c:pt>
                  <c:pt idx="11">
                    <c:v>BIKES ONLINE (CANADA)</c:v>
                  </c:pt>
                </c:lvl>
                <c:lvl>
                  <c:pt idx="0">
                    <c:v>Mountain Bikes</c:v>
                  </c:pt>
                  <c:pt idx="6">
                    <c:v>Road Bikes</c:v>
                  </c:pt>
                </c:lvl>
              </c:multiLvlStrCache>
            </c:multiLvlStrRef>
          </c:cat>
          <c:val>
            <c:numRef>
              <c:f>Sheet1!$D$8:$D$19</c:f>
              <c:numCache>
                <c:formatCode>"$"#,##0.00</c:formatCode>
                <c:ptCount val="12"/>
                <c:pt idx="0">
                  <c:v>3399.99</c:v>
                </c:pt>
                <c:pt idx="1">
                  <c:v>2599.5300000000002</c:v>
                </c:pt>
                <c:pt idx="2">
                  <c:v>9809.89</c:v>
                </c:pt>
                <c:pt idx="3">
                  <c:v>2053.13</c:v>
                </c:pt>
                <c:pt idx="4">
                  <c:v>7449</c:v>
                </c:pt>
                <c:pt idx="5">
                  <c:v>3699</c:v>
                </c:pt>
                <c:pt idx="6">
                  <c:v>3578.27</c:v>
                </c:pt>
                <c:pt idx="7">
                  <c:v>2299.9899999999998</c:v>
                </c:pt>
                <c:pt idx="8">
                  <c:v>13897.49</c:v>
                </c:pt>
                <c:pt idx="9">
                  <c:v>4443.75</c:v>
                </c:pt>
                <c:pt idx="10">
                  <c:v>8819</c:v>
                </c:pt>
                <c:pt idx="11">
                  <c:v>3999</c:v>
                </c:pt>
              </c:numCache>
            </c:numRef>
          </c:val>
          <c:extLst>
            <c:ext xmlns:c16="http://schemas.microsoft.com/office/drawing/2014/chart" uri="{C3380CC4-5D6E-409C-BE32-E72D297353CC}">
              <c16:uniqueId val="{00000001-75E0-4D59-9BD2-CF15563BF0CC}"/>
            </c:ext>
          </c:extLst>
        </c:ser>
        <c:dLbls>
          <c:dLblPos val="outEnd"/>
          <c:showLegendKey val="0"/>
          <c:showVal val="1"/>
          <c:showCatName val="0"/>
          <c:showSerName val="0"/>
          <c:showPercent val="0"/>
          <c:showBubbleSize val="0"/>
        </c:dLbls>
        <c:gapWidth val="100"/>
        <c:overlap val="-24"/>
        <c:axId val="670896648"/>
        <c:axId val="670893040"/>
      </c:barChart>
      <c:catAx>
        <c:axId val="6708966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670893040"/>
        <c:crosses val="autoZero"/>
        <c:auto val="1"/>
        <c:lblAlgn val="ctr"/>
        <c:lblOffset val="100"/>
        <c:noMultiLvlLbl val="0"/>
      </c:catAx>
      <c:valAx>
        <c:axId val="6708930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670896648"/>
        <c:crosses val="autoZero"/>
        <c:crossBetween val="between"/>
      </c:valAx>
      <c:spPr>
        <a:noFill/>
        <a:ln>
          <a:noFill/>
        </a:ln>
        <a:effectLst/>
      </c:spPr>
    </c:plotArea>
    <c:plotVisOnly val="1"/>
    <c:dispBlanksAs val="gap"/>
    <c:showDLblsOverMax val="0"/>
  </c:chart>
  <c:spPr>
    <a:noFill/>
    <a:ln>
      <a:noFill/>
    </a:ln>
    <a:effectLst/>
  </c:spPr>
  <c:txPr>
    <a:bodyPr/>
    <a:lstStyle/>
    <a:p>
      <a:pPr>
        <a:defRPr sz="1100" b="1" i="0" baseline="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r>
              <a:rPr lang="en-US"/>
              <a:t>Minimum Unit Price</a:t>
            </a:r>
          </a:p>
        </c:rich>
      </c:tx>
      <c:layout/>
      <c:overlay val="0"/>
      <c:spPr>
        <a:noFill/>
        <a:ln>
          <a:noFill/>
        </a:ln>
        <a:effectLst/>
      </c:spPr>
      <c:txPr>
        <a:bodyPr rot="0" spcFirstLastPara="1" vertOverflow="ellipsis" vert="horz" wrap="square" anchor="ctr" anchorCtr="1"/>
        <a:lstStyle/>
        <a:p>
          <a:pPr>
            <a:defRPr sz="132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Sheet1!$E$7</c:f>
              <c:strCache>
                <c:ptCount val="1"/>
                <c:pt idx="0">
                  <c:v>Lowest Price</c:v>
                </c:pt>
              </c:strCache>
            </c:strRef>
          </c:tx>
          <c:spPr>
            <a:solidFill>
              <a:schemeClr val="accent2"/>
            </a:solidFill>
            <a:ln>
              <a:noFill/>
            </a:ln>
            <a:effectLst/>
          </c:spPr>
          <c:invertIfNegative val="0"/>
          <c:dLbls>
            <c:dLbl>
              <c:idx val="1"/>
              <c:layout>
                <c:manualLayout>
                  <c:x val="-1.2422360248447204E-2"/>
                  <c:y val="-5.3763440860215145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448D-4BA0-9938-EA20D847EEDF}"/>
                </c:ext>
              </c:extLst>
            </c:dLbl>
            <c:dLbl>
              <c:idx val="7"/>
              <c:layout>
                <c:manualLayout>
                  <c:x val="-1.035196687370608E-2"/>
                  <c:y val="-5.888376856118787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448D-4BA0-9938-EA20D847EEDF}"/>
                </c:ext>
              </c:extLst>
            </c:dLbl>
            <c:spPr>
              <a:noFill/>
              <a:ln>
                <a:noFill/>
              </a:ln>
              <a:effectLst/>
            </c:spPr>
            <c:txPr>
              <a:bodyPr rot="0" spcFirstLastPara="1" vertOverflow="ellipsis" vert="horz" wrap="square" anchor="ctr" anchorCtr="1"/>
              <a:lstStyle/>
              <a:p>
                <a:pPr>
                  <a:defRPr sz="11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Sheet1!$B$8:$C$19</c:f>
              <c:multiLvlStrCache>
                <c:ptCount val="12"/>
                <c:lvl>
                  <c:pt idx="0">
                    <c:v>AHG</c:v>
                  </c:pt>
                  <c:pt idx="1">
                    <c:v>SCHWIN (US)</c:v>
                  </c:pt>
                  <c:pt idx="2">
                    <c:v>ALLTRICKS (FRANCE)</c:v>
                  </c:pt>
                  <c:pt idx="3">
                    <c:v>HALIFORDS (UK)</c:v>
                  </c:pt>
                  <c:pt idx="4">
                    <c:v>CANYON (GERMANY)</c:v>
                  </c:pt>
                  <c:pt idx="5">
                    <c:v>BIKES ONLINE (CANADA)</c:v>
                  </c:pt>
                  <c:pt idx="6">
                    <c:v>AHG</c:v>
                  </c:pt>
                  <c:pt idx="7">
                    <c:v>SCHWIN (US)</c:v>
                  </c:pt>
                  <c:pt idx="8">
                    <c:v>ALLTRICKS (FRANCE)</c:v>
                  </c:pt>
                  <c:pt idx="9">
                    <c:v>HALIFORDS (UK)</c:v>
                  </c:pt>
                  <c:pt idx="10">
                    <c:v>CANYON (GERMANY)</c:v>
                  </c:pt>
                  <c:pt idx="11">
                    <c:v>BIKES ONLINE (CANADA)</c:v>
                  </c:pt>
                </c:lvl>
                <c:lvl>
                  <c:pt idx="0">
                    <c:v>Mountain Bikes</c:v>
                  </c:pt>
                  <c:pt idx="6">
                    <c:v>Road Bikes</c:v>
                  </c:pt>
                </c:lvl>
              </c:multiLvlStrCache>
            </c:multiLvlStrRef>
          </c:cat>
          <c:val>
            <c:numRef>
              <c:f>Sheet1!$E$8:$E$19</c:f>
              <c:numCache>
                <c:formatCode>"$"#,##0.00</c:formatCode>
                <c:ptCount val="12"/>
                <c:pt idx="0">
                  <c:v>67.7988</c:v>
                </c:pt>
                <c:pt idx="1">
                  <c:v>389.99</c:v>
                </c:pt>
                <c:pt idx="2">
                  <c:v>381.5</c:v>
                </c:pt>
                <c:pt idx="3">
                  <c:v>163.13</c:v>
                </c:pt>
                <c:pt idx="4">
                  <c:v>709</c:v>
                </c:pt>
                <c:pt idx="5">
                  <c:v>399</c:v>
                </c:pt>
                <c:pt idx="6">
                  <c:v>164.42789999999999</c:v>
                </c:pt>
                <c:pt idx="7">
                  <c:v>358.8</c:v>
                </c:pt>
                <c:pt idx="8">
                  <c:v>452.34</c:v>
                </c:pt>
                <c:pt idx="9">
                  <c:v>258.75</c:v>
                </c:pt>
                <c:pt idx="10">
                  <c:v>2799</c:v>
                </c:pt>
                <c:pt idx="11">
                  <c:v>899</c:v>
                </c:pt>
              </c:numCache>
            </c:numRef>
          </c:val>
          <c:extLst>
            <c:ext xmlns:c16="http://schemas.microsoft.com/office/drawing/2014/chart" uri="{C3380CC4-5D6E-409C-BE32-E72D297353CC}">
              <c16:uniqueId val="{00000002-448D-4BA0-9938-EA20D847EEDF}"/>
            </c:ext>
          </c:extLst>
        </c:ser>
        <c:dLbls>
          <c:dLblPos val="outEnd"/>
          <c:showLegendKey val="0"/>
          <c:showVal val="1"/>
          <c:showCatName val="0"/>
          <c:showSerName val="0"/>
          <c:showPercent val="0"/>
          <c:showBubbleSize val="0"/>
        </c:dLbls>
        <c:gapWidth val="219"/>
        <c:overlap val="-27"/>
        <c:axId val="485200864"/>
        <c:axId val="485202176"/>
      </c:barChart>
      <c:catAx>
        <c:axId val="485200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485202176"/>
        <c:crosses val="autoZero"/>
        <c:auto val="1"/>
        <c:lblAlgn val="ctr"/>
        <c:lblOffset val="100"/>
        <c:noMultiLvlLbl val="0"/>
      </c:catAx>
      <c:valAx>
        <c:axId val="48520217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485200864"/>
        <c:crosses val="autoZero"/>
        <c:crossBetween val="between"/>
      </c:valAx>
      <c:spPr>
        <a:noFill/>
        <a:ln>
          <a:noFill/>
        </a:ln>
        <a:effectLst/>
      </c:spPr>
    </c:plotArea>
    <c:plotVisOnly val="1"/>
    <c:dispBlanksAs val="gap"/>
    <c:showDLblsOverMax val="0"/>
  </c:chart>
  <c:spPr>
    <a:noFill/>
    <a:ln>
      <a:noFill/>
    </a:ln>
    <a:effectLst/>
  </c:spPr>
  <c:txPr>
    <a:bodyPr/>
    <a:lstStyle/>
    <a:p>
      <a:pPr>
        <a:defRPr sz="1100" b="1" i="0" baseline="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[competitor analysis.xlsx]Sheet3 (2)!PivotTable2</c:name>
    <c:fmtId val="30"/>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2"/>
          </a:solidFill>
          <a:ln>
            <a:noFill/>
          </a:ln>
          <a:effectLst/>
        </c:spPr>
        <c:marker>
          <c:symbol val="diamond"/>
          <c:size val="6"/>
          <c:spPr>
            <a:solidFill>
              <a:schemeClr val="accent2"/>
            </a:solidFill>
            <a:ln w="9525">
              <a:solidFill>
                <a:schemeClr val="accent2"/>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5"/>
        <c:spPr>
          <a:solidFill>
            <a:schemeClr val="accent2"/>
          </a:solidFill>
          <a:ln>
            <a:noFill/>
          </a:ln>
          <a:effectLst/>
        </c:spPr>
        <c:marker>
          <c:symbol val="square"/>
          <c:size val="6"/>
          <c:spPr>
            <a:solidFill>
              <a:schemeClr val="accent4"/>
            </a:solidFill>
            <a:ln w="9525">
              <a:solidFill>
                <a:schemeClr val="accent4"/>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2"/>
          </a:solidFill>
          <a:ln>
            <a:noFill/>
          </a:ln>
          <a:effectLst/>
        </c:spPr>
        <c:marker>
          <c:symbol val="triangle"/>
          <c:size val="6"/>
          <c:spPr>
            <a:solidFill>
              <a:schemeClr val="accent6"/>
            </a:solidFill>
            <a:ln w="9525">
              <a:solidFill>
                <a:schemeClr val="accent6"/>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2"/>
          </a:solidFill>
          <a:ln>
            <a:noFill/>
          </a:ln>
          <a:effectLst/>
        </c:spPr>
        <c:marker>
          <c:symbol val="x"/>
          <c:size val="6"/>
          <c:spPr>
            <a:noFill/>
            <a:ln w="9525">
              <a:solidFill>
                <a:schemeClr val="accent2">
                  <a:lumMod val="60000"/>
                </a:schemeClr>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2"/>
          </a:solidFill>
          <a:ln>
            <a:noFill/>
          </a:ln>
          <a:effectLst/>
        </c:spPr>
        <c:marker>
          <c:symbol val="none"/>
        </c:marker>
      </c:pivotFmt>
      <c:pivotFmt>
        <c:idx val="29"/>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2"/>
          </a:solidFill>
          <a:ln>
            <a:noFill/>
          </a:ln>
          <a:effectLst/>
        </c:spPr>
        <c:marker>
          <c:symbol val="none"/>
        </c:marker>
      </c:pivotFmt>
      <c:pivotFmt>
        <c:idx val="31"/>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2"/>
          </a:solidFill>
          <a:ln>
            <a:noFill/>
          </a:ln>
          <a:effectLst/>
        </c:spPr>
        <c:marker>
          <c:symbol val="none"/>
        </c:marker>
      </c:pivotFmt>
      <c:pivotFmt>
        <c:idx val="33"/>
        <c:spPr>
          <a:solidFill>
            <a:schemeClr val="accent2"/>
          </a:solidFill>
          <a:ln>
            <a:noFill/>
          </a:ln>
          <a:effectLst/>
        </c:spPr>
        <c:marker>
          <c:symbol val="none"/>
        </c:marker>
      </c:pivotFmt>
      <c:pivotFmt>
        <c:idx val="34"/>
        <c:spPr>
          <a:solidFill>
            <a:schemeClr val="accent2"/>
          </a:solidFill>
          <a:ln>
            <a:noFill/>
          </a:ln>
          <a:effectLst/>
        </c:spP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1"/>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2"/>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3"/>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5"/>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6"/>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7"/>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9"/>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0"/>
        <c:spPr>
          <a:solidFill>
            <a:schemeClr val="accent2"/>
          </a:solidFill>
          <a:ln>
            <a:noFill/>
          </a:ln>
          <a:effectLst/>
        </c:spPr>
        <c:marker>
          <c:symbol val="none"/>
        </c:marker>
      </c:pivotFmt>
      <c:pivotFmt>
        <c:idx val="51"/>
        <c:spPr>
          <a:solidFill>
            <a:schemeClr val="accent2"/>
          </a:solidFill>
          <a:ln>
            <a:noFill/>
          </a:ln>
          <a:effectLst/>
        </c:spPr>
        <c:marker>
          <c:symbol val="none"/>
        </c:marker>
      </c:pivotFmt>
      <c:pivotFmt>
        <c:idx val="52"/>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3"/>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4"/>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5"/>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6"/>
        <c:spPr>
          <a:solidFill>
            <a:schemeClr val="accent2"/>
          </a:solidFill>
          <a:ln>
            <a:noFill/>
          </a:ln>
          <a:effectLst/>
        </c:spPr>
        <c:marker>
          <c:symbol val="none"/>
        </c:marker>
      </c:pivotFmt>
      <c:pivotFmt>
        <c:idx val="57"/>
        <c:spPr>
          <a:solidFill>
            <a:schemeClr val="accent2"/>
          </a:solidFill>
          <a:ln>
            <a:noFill/>
          </a:ln>
          <a:effectLst/>
        </c:spPr>
        <c:marker>
          <c:symbol val="none"/>
        </c:marker>
      </c:pivotFmt>
      <c:pivotFmt>
        <c:idx val="58"/>
        <c:spPr>
          <a:solidFill>
            <a:schemeClr val="accent2"/>
          </a:solidFill>
          <a:ln>
            <a:noFill/>
          </a:ln>
          <a:effectLst/>
        </c:spPr>
        <c:marker>
          <c:symbol val="none"/>
        </c:marker>
      </c:pivotFmt>
      <c:pivotFmt>
        <c:idx val="59"/>
        <c:spPr>
          <a:solidFill>
            <a:schemeClr val="accent2"/>
          </a:solidFill>
          <a:ln>
            <a:noFill/>
          </a:ln>
          <a:effectLst/>
        </c:spPr>
        <c:marker>
          <c:symbol val="none"/>
        </c:marker>
      </c:pivotFmt>
      <c:pivotFmt>
        <c:idx val="60"/>
        <c:spPr>
          <a:solidFill>
            <a:schemeClr val="accent2"/>
          </a:solidFill>
          <a:ln>
            <a:noFill/>
          </a:ln>
          <a:effectLst/>
        </c:spP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1"/>
        <c:spPr>
          <a:solidFill>
            <a:schemeClr val="accent4"/>
          </a:solidFill>
          <a:ln>
            <a:noFill/>
          </a:ln>
          <a:effectLst/>
        </c:spP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2"/>
        <c:spPr>
          <a:solidFill>
            <a:schemeClr val="accent6"/>
          </a:solidFill>
          <a:ln>
            <a:noFill/>
          </a:ln>
          <a:effectLst/>
        </c:spP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3"/>
        <c:spPr>
          <a:solidFill>
            <a:schemeClr val="accent2">
              <a:lumMod val="60000"/>
            </a:schemeClr>
          </a:solidFill>
          <a:ln>
            <a:noFill/>
          </a:ln>
          <a:effectLst/>
        </c:spP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4"/>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5"/>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6"/>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7"/>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8"/>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9"/>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0"/>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1"/>
        <c:spPr>
          <a:solidFill>
            <a:schemeClr val="accent2"/>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2.3854686221603489E-2"/>
          <c:y val="6.2433251204110682E-2"/>
          <c:w val="0.95408631794918342"/>
          <c:h val="0.85957613950535949"/>
        </c:manualLayout>
      </c:layout>
      <c:barChart>
        <c:barDir val="col"/>
        <c:grouping val="clustered"/>
        <c:varyColors val="0"/>
        <c:ser>
          <c:idx val="0"/>
          <c:order val="0"/>
          <c:tx>
            <c:strRef>
              <c:f>'Sheet3 (2)'!$B$3:$B$4</c:f>
              <c:strCache>
                <c:ptCount val="1"/>
                <c:pt idx="0">
                  <c:v>2011</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1"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'Sheet3 (2)'!$A$5:$A$11</c:f>
              <c:strCache>
                <c:ptCount val="6"/>
                <c:pt idx="0">
                  <c:v>Australia</c:v>
                </c:pt>
                <c:pt idx="1">
                  <c:v>Canada</c:v>
                </c:pt>
                <c:pt idx="2">
                  <c:v>France</c:v>
                </c:pt>
                <c:pt idx="3">
                  <c:v>Germany</c:v>
                </c:pt>
                <c:pt idx="4">
                  <c:v>United Kingdom</c:v>
                </c:pt>
                <c:pt idx="5">
                  <c:v>US</c:v>
                </c:pt>
              </c:strCache>
            </c:strRef>
          </c:cat>
          <c:val>
            <c:numRef>
              <c:f>'Sheet3 (2)'!$B$5:$B$11</c:f>
              <c:numCache>
                <c:formatCode>General</c:formatCode>
                <c:ptCount val="6"/>
                <c:pt idx="0">
                  <c:v>463</c:v>
                </c:pt>
                <c:pt idx="1">
                  <c:v>2705</c:v>
                </c:pt>
                <c:pt idx="2">
                  <c:v>70</c:v>
                </c:pt>
                <c:pt idx="3">
                  <c:v>81</c:v>
                </c:pt>
                <c:pt idx="4">
                  <c:v>117</c:v>
                </c:pt>
                <c:pt idx="5">
                  <c:v>9452</c:v>
                </c:pt>
              </c:numCache>
            </c:numRef>
          </c:val>
          <c:extLst>
            <c:ext xmlns:c16="http://schemas.microsoft.com/office/drawing/2014/chart" uri="{C3380CC4-5D6E-409C-BE32-E72D297353CC}">
              <c16:uniqueId val="{00000000-AA0E-4645-A177-B5E8C06E89AA}"/>
            </c:ext>
          </c:extLst>
        </c:ser>
        <c:ser>
          <c:idx val="1"/>
          <c:order val="1"/>
          <c:tx>
            <c:strRef>
              <c:f>'Sheet3 (2)'!$C$3:$C$4</c:f>
              <c:strCache>
                <c:ptCount val="1"/>
                <c:pt idx="0">
                  <c:v>2012</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1"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'Sheet3 (2)'!$A$5:$A$11</c:f>
              <c:strCache>
                <c:ptCount val="6"/>
                <c:pt idx="0">
                  <c:v>Australia</c:v>
                </c:pt>
                <c:pt idx="1">
                  <c:v>Canada</c:v>
                </c:pt>
                <c:pt idx="2">
                  <c:v>France</c:v>
                </c:pt>
                <c:pt idx="3">
                  <c:v>Germany</c:v>
                </c:pt>
                <c:pt idx="4">
                  <c:v>United Kingdom</c:v>
                </c:pt>
                <c:pt idx="5">
                  <c:v>US</c:v>
                </c:pt>
              </c:strCache>
            </c:strRef>
          </c:cat>
          <c:val>
            <c:numRef>
              <c:f>'Sheet3 (2)'!$C$5:$C$11</c:f>
              <c:numCache>
                <c:formatCode>General</c:formatCode>
                <c:ptCount val="6"/>
                <c:pt idx="0">
                  <c:v>892</c:v>
                </c:pt>
                <c:pt idx="1">
                  <c:v>14412</c:v>
                </c:pt>
                <c:pt idx="2">
                  <c:v>3472</c:v>
                </c:pt>
                <c:pt idx="3">
                  <c:v>249</c:v>
                </c:pt>
                <c:pt idx="4">
                  <c:v>3132</c:v>
                </c:pt>
                <c:pt idx="5">
                  <c:v>46422</c:v>
                </c:pt>
              </c:numCache>
            </c:numRef>
          </c:val>
          <c:extLst>
            <c:ext xmlns:c16="http://schemas.microsoft.com/office/drawing/2014/chart" uri="{C3380CC4-5D6E-409C-BE32-E72D297353CC}">
              <c16:uniqueId val="{00000001-AA0E-4645-A177-B5E8C06E89AA}"/>
            </c:ext>
          </c:extLst>
        </c:ser>
        <c:ser>
          <c:idx val="2"/>
          <c:order val="2"/>
          <c:tx>
            <c:strRef>
              <c:f>'Sheet3 (2)'!$D$3:$D$4</c:f>
              <c:strCache>
                <c:ptCount val="1"/>
                <c:pt idx="0">
                  <c:v>2013</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1"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'Sheet3 (2)'!$A$5:$A$11</c:f>
              <c:strCache>
                <c:ptCount val="6"/>
                <c:pt idx="0">
                  <c:v>Australia</c:v>
                </c:pt>
                <c:pt idx="1">
                  <c:v>Canada</c:v>
                </c:pt>
                <c:pt idx="2">
                  <c:v>France</c:v>
                </c:pt>
                <c:pt idx="3">
                  <c:v>Germany</c:v>
                </c:pt>
                <c:pt idx="4">
                  <c:v>United Kingdom</c:v>
                </c:pt>
                <c:pt idx="5">
                  <c:v>US</c:v>
                </c:pt>
              </c:strCache>
            </c:strRef>
          </c:cat>
          <c:val>
            <c:numRef>
              <c:f>'Sheet3 (2)'!$D$5:$D$11</c:f>
              <c:numCache>
                <c:formatCode>General</c:formatCode>
                <c:ptCount val="6"/>
                <c:pt idx="0">
                  <c:v>9459</c:v>
                </c:pt>
                <c:pt idx="1">
                  <c:v>22553</c:v>
                </c:pt>
                <c:pt idx="2">
                  <c:v>11113</c:v>
                </c:pt>
                <c:pt idx="3">
                  <c:v>8140</c:v>
                </c:pt>
                <c:pt idx="4">
                  <c:v>10756</c:v>
                </c:pt>
                <c:pt idx="5">
                  <c:v>69767</c:v>
                </c:pt>
              </c:numCache>
            </c:numRef>
          </c:val>
          <c:extLst>
            <c:ext xmlns:c16="http://schemas.microsoft.com/office/drawing/2014/chart" uri="{C3380CC4-5D6E-409C-BE32-E72D297353CC}">
              <c16:uniqueId val="{00000002-AA0E-4645-A177-B5E8C06E89AA}"/>
            </c:ext>
          </c:extLst>
        </c:ser>
        <c:ser>
          <c:idx val="3"/>
          <c:order val="3"/>
          <c:tx>
            <c:strRef>
              <c:f>'Sheet3 (2)'!$E$3:$E$4</c:f>
              <c:strCache>
                <c:ptCount val="1"/>
                <c:pt idx="0">
                  <c:v>2014</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1"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'Sheet3 (2)'!$A$5:$A$11</c:f>
              <c:strCache>
                <c:ptCount val="6"/>
                <c:pt idx="0">
                  <c:v>Australia</c:v>
                </c:pt>
                <c:pt idx="1">
                  <c:v>Canada</c:v>
                </c:pt>
                <c:pt idx="2">
                  <c:v>France</c:v>
                </c:pt>
                <c:pt idx="3">
                  <c:v>Germany</c:v>
                </c:pt>
                <c:pt idx="4">
                  <c:v>United Kingdom</c:v>
                </c:pt>
                <c:pt idx="5">
                  <c:v>US</c:v>
                </c:pt>
              </c:strCache>
            </c:strRef>
          </c:cat>
          <c:val>
            <c:numRef>
              <c:f>'Sheet3 (2)'!$E$5:$E$11</c:f>
              <c:numCache>
                <c:formatCode>General</c:formatCode>
                <c:ptCount val="6"/>
                <c:pt idx="0">
                  <c:v>7479</c:v>
                </c:pt>
                <c:pt idx="1">
                  <c:v>9711</c:v>
                </c:pt>
                <c:pt idx="2">
                  <c:v>5251</c:v>
                </c:pt>
                <c:pt idx="3">
                  <c:v>4673</c:v>
                </c:pt>
                <c:pt idx="4">
                  <c:v>6094</c:v>
                </c:pt>
                <c:pt idx="5">
                  <c:v>28451</c:v>
                </c:pt>
              </c:numCache>
            </c:numRef>
          </c:val>
          <c:extLst>
            <c:ext xmlns:c16="http://schemas.microsoft.com/office/drawing/2014/chart" uri="{C3380CC4-5D6E-409C-BE32-E72D297353CC}">
              <c16:uniqueId val="{00000003-AA0E-4645-A177-B5E8C06E89AA}"/>
            </c:ext>
          </c:extLst>
        </c:ser>
        <c:dLbls>
          <c:dLblPos val="outEnd"/>
          <c:showLegendKey val="0"/>
          <c:showVal val="1"/>
          <c:showCatName val="0"/>
          <c:showSerName val="0"/>
          <c:showPercent val="0"/>
          <c:showBubbleSize val="0"/>
        </c:dLbls>
        <c:gapWidth val="444"/>
        <c:overlap val="-90"/>
        <c:axId val="1052528576"/>
        <c:axId val="1052523328"/>
      </c:barChart>
      <c:catAx>
        <c:axId val="10525285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cap="all" spc="120" normalizeH="0" baseline="0">
                <a:solidFill>
                  <a:schemeClr val="tx1">
                    <a:lumMod val="65000"/>
                    <a:lumOff val="35000"/>
                  </a:schemeClr>
                </a:solidFill>
                <a:latin typeface="+mn-lt"/>
                <a:ea typeface="+mn-ea"/>
                <a:cs typeface="+mn-cs"/>
              </a:defRPr>
            </a:pPr>
            <a:endParaRPr lang="en-US"/>
          </a:p>
        </c:txPr>
        <c:crossAx val="1052523328"/>
        <c:crosses val="autoZero"/>
        <c:auto val="1"/>
        <c:lblAlgn val="ctr"/>
        <c:lblOffset val="100"/>
        <c:noMultiLvlLbl val="0"/>
      </c:catAx>
      <c:valAx>
        <c:axId val="1052523328"/>
        <c:scaling>
          <c:orientation val="minMax"/>
        </c:scaling>
        <c:delete val="1"/>
        <c:axPos val="l"/>
        <c:numFmt formatCode="General" sourceLinked="1"/>
        <c:majorTickMark val="none"/>
        <c:minorTickMark val="none"/>
        <c:tickLblPos val="nextTo"/>
        <c:crossAx val="1052528576"/>
        <c:crosses val="autoZero"/>
        <c:crossBetween val="between"/>
      </c:valAx>
      <c:spPr>
        <a:noFill/>
        <a:ln>
          <a:noFill/>
        </a:ln>
        <a:effectLst/>
      </c:spPr>
    </c:plotArea>
    <c:legend>
      <c:legendPos val="t"/>
      <c:layout>
        <c:manualLayout>
          <c:xMode val="edge"/>
          <c:yMode val="edge"/>
          <c:x val="4.7364918288957197E-2"/>
          <c:y val="8.6976190476190485E-2"/>
          <c:w val="0.52185476071315551"/>
          <c:h val="0.1033443944506936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5 YEARS ONLINE REVENUE FORECAST</a:t>
            </a:r>
          </a:p>
        </c:rich>
      </c:tx>
      <c:layout>
        <c:manualLayout>
          <c:xMode val="edge"/>
          <c:yMode val="edge"/>
          <c:x val="0.26704569173374276"/>
          <c:y val="1.7200784229109041E-2"/>
        </c:manualLayout>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9.1423589695913993E-2"/>
          <c:y val="0.18885228692686112"/>
          <c:w val="0.88707377804019438"/>
          <c:h val="0.70635368471216875"/>
        </c:manualLayout>
      </c:layout>
      <c:lineChart>
        <c:grouping val="standard"/>
        <c:varyColors val="0"/>
        <c:ser>
          <c:idx val="0"/>
          <c:order val="0"/>
          <c:tx>
            <c:strRef>
              <c:f>'Canada,Aust - ONLINE'!$D$1</c:f>
              <c:strCache>
                <c:ptCount val="1"/>
                <c:pt idx="0">
                  <c:v> Australia </c:v>
                </c:pt>
              </c:strCache>
            </c:strRef>
          </c:tx>
          <c:spPr>
            <a:ln w="22225" cap="rnd" cmpd="sng" algn="ctr">
              <a:solidFill>
                <a:schemeClr val="accent2"/>
              </a:solidFill>
              <a:round/>
            </a:ln>
            <a:effectLst/>
          </c:spPr>
          <c:marker>
            <c:symbol val="none"/>
          </c:marker>
          <c:dLbls>
            <c:dLbl>
              <c:idx val="1"/>
              <c:delete val="1"/>
              <c:extLst>
                <c:ext xmlns:c15="http://schemas.microsoft.com/office/drawing/2012/chart" uri="{CE6537A1-D6FC-4f65-9D91-7224C49458BB}">
                  <c15:layout/>
                </c:ext>
                <c:ext xmlns:c16="http://schemas.microsoft.com/office/drawing/2014/chart" uri="{C3380CC4-5D6E-409C-BE32-E72D297353CC}">
                  <c16:uniqueId val="{00000001-6E84-4712-ABBD-1BC05EFEE9F2}"/>
                </c:ext>
              </c:extLst>
            </c:dLbl>
            <c:dLbl>
              <c:idx val="2"/>
              <c:delete val="1"/>
              <c:extLst>
                <c:ext xmlns:c15="http://schemas.microsoft.com/office/drawing/2012/chart" uri="{CE6537A1-D6FC-4f65-9D91-7224C49458BB}"/>
                <c:ext xmlns:c16="http://schemas.microsoft.com/office/drawing/2014/chart" uri="{C3380CC4-5D6E-409C-BE32-E72D297353CC}">
                  <c16:uniqueId val="{00000000-8612-4ADD-8615-5934B2B0D645}"/>
                </c:ext>
              </c:extLst>
            </c:dLbl>
            <c:dLbl>
              <c:idx val="3"/>
              <c:delete val="1"/>
              <c:extLst>
                <c:ext xmlns:c15="http://schemas.microsoft.com/office/drawing/2012/chart" uri="{CE6537A1-D6FC-4f65-9D91-7224C49458BB}"/>
                <c:ext xmlns:c16="http://schemas.microsoft.com/office/drawing/2014/chart" uri="{C3380CC4-5D6E-409C-BE32-E72D297353CC}">
                  <c16:uniqueId val="{00000001-8612-4ADD-8615-5934B2B0D645}"/>
                </c:ext>
              </c:extLst>
            </c:dLbl>
            <c:dLbl>
              <c:idx val="4"/>
              <c:delete val="1"/>
              <c:extLst>
                <c:ext xmlns:c15="http://schemas.microsoft.com/office/drawing/2012/chart" uri="{CE6537A1-D6FC-4f65-9D91-7224C49458BB}"/>
                <c:ext xmlns:c16="http://schemas.microsoft.com/office/drawing/2014/chart" uri="{C3380CC4-5D6E-409C-BE32-E72D297353CC}">
                  <c16:uniqueId val="{00000002-8612-4ADD-8615-5934B2B0D645}"/>
                </c:ext>
              </c:extLst>
            </c:dLbl>
            <c:dLbl>
              <c:idx val="5"/>
              <c:delete val="1"/>
              <c:extLst>
                <c:ext xmlns:c15="http://schemas.microsoft.com/office/drawing/2012/chart" uri="{CE6537A1-D6FC-4f65-9D91-7224C49458BB}"/>
                <c:ext xmlns:c16="http://schemas.microsoft.com/office/drawing/2014/chart" uri="{C3380CC4-5D6E-409C-BE32-E72D297353CC}">
                  <c16:uniqueId val="{00000003-8612-4ADD-8615-5934B2B0D645}"/>
                </c:ext>
              </c:extLst>
            </c:dLbl>
            <c:dLbl>
              <c:idx val="6"/>
              <c:delete val="1"/>
              <c:extLst>
                <c:ext xmlns:c15="http://schemas.microsoft.com/office/drawing/2012/chart" uri="{CE6537A1-D6FC-4f65-9D91-7224C49458BB}"/>
                <c:ext xmlns:c16="http://schemas.microsoft.com/office/drawing/2014/chart" uri="{C3380CC4-5D6E-409C-BE32-E72D297353CC}">
                  <c16:uniqueId val="{00000004-8612-4ADD-8615-5934B2B0D645}"/>
                </c:ext>
              </c:extLst>
            </c:dLbl>
            <c:dLbl>
              <c:idx val="7"/>
              <c:delete val="1"/>
              <c:extLst>
                <c:ext xmlns:c15="http://schemas.microsoft.com/office/drawing/2012/chart" uri="{CE6537A1-D6FC-4f65-9D91-7224C49458BB}"/>
                <c:ext xmlns:c16="http://schemas.microsoft.com/office/drawing/2014/chart" uri="{C3380CC4-5D6E-409C-BE32-E72D297353CC}">
                  <c16:uniqueId val="{00000005-8612-4ADD-8615-5934B2B0D645}"/>
                </c:ext>
              </c:extLst>
            </c:dLbl>
            <c:dLbl>
              <c:idx val="8"/>
              <c:delete val="1"/>
              <c:extLst>
                <c:ext xmlns:c15="http://schemas.microsoft.com/office/drawing/2012/chart" uri="{CE6537A1-D6FC-4f65-9D91-7224C49458BB}"/>
                <c:ext xmlns:c16="http://schemas.microsoft.com/office/drawing/2014/chart" uri="{C3380CC4-5D6E-409C-BE32-E72D297353CC}">
                  <c16:uniqueId val="{00000006-8612-4ADD-8615-5934B2B0D645}"/>
                </c:ext>
              </c:extLst>
            </c:dLbl>
            <c:dLbl>
              <c:idx val="9"/>
              <c:delete val="1"/>
              <c:extLst>
                <c:ext xmlns:c15="http://schemas.microsoft.com/office/drawing/2012/chart" uri="{CE6537A1-D6FC-4f65-9D91-7224C49458BB}"/>
                <c:ext xmlns:c16="http://schemas.microsoft.com/office/drawing/2014/chart" uri="{C3380CC4-5D6E-409C-BE32-E72D297353CC}">
                  <c16:uniqueId val="{00000007-8612-4ADD-8615-5934B2B0D645}"/>
                </c:ext>
              </c:extLst>
            </c:dLbl>
            <c:dLbl>
              <c:idx val="10"/>
              <c:delete val="1"/>
              <c:extLst>
                <c:ext xmlns:c15="http://schemas.microsoft.com/office/drawing/2012/chart" uri="{CE6537A1-D6FC-4f65-9D91-7224C49458BB}"/>
                <c:ext xmlns:c16="http://schemas.microsoft.com/office/drawing/2014/chart" uri="{C3380CC4-5D6E-409C-BE32-E72D297353CC}">
                  <c16:uniqueId val="{00000008-8612-4ADD-8615-5934B2B0D645}"/>
                </c:ext>
              </c:extLst>
            </c:dLbl>
            <c:dLbl>
              <c:idx val="11"/>
              <c:delete val="1"/>
              <c:extLst>
                <c:ext xmlns:c15="http://schemas.microsoft.com/office/drawing/2012/chart" uri="{CE6537A1-D6FC-4f65-9D91-7224C49458BB}"/>
                <c:ext xmlns:c16="http://schemas.microsoft.com/office/drawing/2014/chart" uri="{C3380CC4-5D6E-409C-BE32-E72D297353CC}">
                  <c16:uniqueId val="{00000009-8612-4ADD-8615-5934B2B0D645}"/>
                </c:ext>
              </c:extLst>
            </c:dLbl>
            <c:dLbl>
              <c:idx val="12"/>
              <c:layout>
                <c:manualLayout>
                  <c:x val="-0.11376370100166561"/>
                  <c:y val="-4.1699031494260637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8612-4ADD-8615-5934B2B0D645}"/>
                </c:ext>
              </c:extLst>
            </c:dLbl>
            <c:dLbl>
              <c:idx val="13"/>
              <c:delete val="1"/>
              <c:extLst>
                <c:ext xmlns:c15="http://schemas.microsoft.com/office/drawing/2012/chart" uri="{CE6537A1-D6FC-4f65-9D91-7224C49458BB}"/>
                <c:ext xmlns:c16="http://schemas.microsoft.com/office/drawing/2014/chart" uri="{C3380CC4-5D6E-409C-BE32-E72D297353CC}">
                  <c16:uniqueId val="{0000000B-8612-4ADD-8615-5934B2B0D64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multiLvlStrRef>
              <c:f>'Canada,Aust - ONLINE'!$B$2:$C$37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extLst/>
            </c:multiLvlStrRef>
          </c:cat>
          <c:val>
            <c:numRef>
              <c:f>'Canada,Aust - ONLINE'!$D$2:$D$37</c:f>
              <c:numCache>
                <c:formatCode>_([$$-409]* #,##0.00_);_([$$-409]* \(#,##0.00\);_([$$-409]* "-"??_);_(@_)</c:formatCode>
                <c:ptCount val="36"/>
                <c:pt idx="1">
                  <c:v>209652.90459999983</c:v>
                </c:pt>
                <c:pt idx="2">
                  <c:v>614525.18480000098</c:v>
                </c:pt>
                <c:pt idx="3">
                  <c:v>707978.21580000117</c:v>
                </c:pt>
                <c:pt idx="4">
                  <c:v>632631.02940000081</c:v>
                </c:pt>
                <c:pt idx="5">
                  <c:v>539001.99380000005</c:v>
                </c:pt>
                <c:pt idx="6">
                  <c:v>454775.11830000009</c:v>
                </c:pt>
                <c:pt idx="7">
                  <c:v>498375.04160000006</c:v>
                </c:pt>
                <c:pt idx="8">
                  <c:v>615889.63170000061</c:v>
                </c:pt>
                <c:pt idx="9">
                  <c:v>653508.01439999638</c:v>
                </c:pt>
                <c:pt idx="10">
                  <c:v>862328.31999998318</c:v>
                </c:pt>
                <c:pt idx="11">
                  <c:v>1111626.1199999792</c:v>
                </c:pt>
                <c:pt idx="12">
                  <c:v>1258813.3199999805</c:v>
                </c:pt>
                <c:pt idx="13">
                  <c:v>901895.68999998353</c:v>
                </c:pt>
              </c:numCache>
              <c:extLst/>
            </c:numRef>
          </c:val>
          <c:smooth val="0"/>
          <c:extLst>
            <c:ext xmlns:c16="http://schemas.microsoft.com/office/drawing/2014/chart" uri="{C3380CC4-5D6E-409C-BE32-E72D297353CC}">
              <c16:uniqueId val="{0000000C-8612-4ADD-8615-5934B2B0D645}"/>
            </c:ext>
          </c:extLst>
        </c:ser>
        <c:ser>
          <c:idx val="1"/>
          <c:order val="1"/>
          <c:tx>
            <c:strRef>
              <c:f>'Canada,Aust - ONLINE'!$E$1</c:f>
              <c:strCache>
                <c:ptCount val="1"/>
                <c:pt idx="0">
                  <c:v>Forecast( Australia )</c:v>
                </c:pt>
              </c:strCache>
            </c:strRef>
          </c:tx>
          <c:spPr>
            <a:ln w="22225" cap="rnd" cmpd="sng" algn="ctr">
              <a:solidFill>
                <a:schemeClr val="accent4"/>
              </a:solidFill>
              <a:round/>
            </a:ln>
            <a:effectLst/>
          </c:spPr>
          <c:marker>
            <c:symbol val="none"/>
          </c:marker>
          <c:dLbls>
            <c:dLbl>
              <c:idx val="13"/>
              <c:layout>
                <c:manualLayout>
                  <c:x val="5.9049098520926553E-2"/>
                  <c:y val="7.4369279978858567E-3"/>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D-8612-4ADD-8615-5934B2B0D645}"/>
                </c:ext>
              </c:extLst>
            </c:dLbl>
            <c:dLbl>
              <c:idx val="14"/>
              <c:delete val="1"/>
              <c:extLst>
                <c:ext xmlns:c15="http://schemas.microsoft.com/office/drawing/2012/chart" uri="{CE6537A1-D6FC-4f65-9D91-7224C49458BB}"/>
                <c:ext xmlns:c16="http://schemas.microsoft.com/office/drawing/2014/chart" uri="{C3380CC4-5D6E-409C-BE32-E72D297353CC}">
                  <c16:uniqueId val="{0000000E-8612-4ADD-8615-5934B2B0D645}"/>
                </c:ext>
              </c:extLst>
            </c:dLbl>
            <c:dLbl>
              <c:idx val="15"/>
              <c:delete val="1"/>
              <c:extLst>
                <c:ext xmlns:c15="http://schemas.microsoft.com/office/drawing/2012/chart" uri="{CE6537A1-D6FC-4f65-9D91-7224C49458BB}"/>
                <c:ext xmlns:c16="http://schemas.microsoft.com/office/drawing/2014/chart" uri="{C3380CC4-5D6E-409C-BE32-E72D297353CC}">
                  <c16:uniqueId val="{0000000F-8612-4ADD-8615-5934B2B0D645}"/>
                </c:ext>
              </c:extLst>
            </c:dLbl>
            <c:dLbl>
              <c:idx val="16"/>
              <c:delete val="1"/>
              <c:extLst>
                <c:ext xmlns:c15="http://schemas.microsoft.com/office/drawing/2012/chart" uri="{CE6537A1-D6FC-4f65-9D91-7224C49458BB}">
                  <c15:layout/>
                </c:ext>
                <c:ext xmlns:c16="http://schemas.microsoft.com/office/drawing/2014/chart" uri="{C3380CC4-5D6E-409C-BE32-E72D297353CC}">
                  <c16:uniqueId val="{00000010-8612-4ADD-8615-5934B2B0D645}"/>
                </c:ext>
              </c:extLst>
            </c:dLbl>
            <c:dLbl>
              <c:idx val="17"/>
              <c:delete val="1"/>
              <c:extLst>
                <c:ext xmlns:c15="http://schemas.microsoft.com/office/drawing/2012/chart" uri="{CE6537A1-D6FC-4f65-9D91-7224C49458BB}"/>
                <c:ext xmlns:c16="http://schemas.microsoft.com/office/drawing/2014/chart" uri="{C3380CC4-5D6E-409C-BE32-E72D297353CC}">
                  <c16:uniqueId val="{00000011-8612-4ADD-8615-5934B2B0D645}"/>
                </c:ext>
              </c:extLst>
            </c:dLbl>
            <c:dLbl>
              <c:idx val="18"/>
              <c:delete val="1"/>
              <c:extLst>
                <c:ext xmlns:c15="http://schemas.microsoft.com/office/drawing/2012/chart" uri="{CE6537A1-D6FC-4f65-9D91-7224C49458BB}"/>
                <c:ext xmlns:c16="http://schemas.microsoft.com/office/drawing/2014/chart" uri="{C3380CC4-5D6E-409C-BE32-E72D297353CC}">
                  <c16:uniqueId val="{00000012-8612-4ADD-8615-5934B2B0D645}"/>
                </c:ext>
              </c:extLst>
            </c:dLbl>
            <c:dLbl>
              <c:idx val="19"/>
              <c:delete val="1"/>
              <c:extLst>
                <c:ext xmlns:c15="http://schemas.microsoft.com/office/drawing/2012/chart" uri="{CE6537A1-D6FC-4f65-9D91-7224C49458BB}"/>
                <c:ext xmlns:c16="http://schemas.microsoft.com/office/drawing/2014/chart" uri="{C3380CC4-5D6E-409C-BE32-E72D297353CC}">
                  <c16:uniqueId val="{00000013-8612-4ADD-8615-5934B2B0D645}"/>
                </c:ext>
              </c:extLst>
            </c:dLbl>
            <c:dLbl>
              <c:idx val="20"/>
              <c:delete val="1"/>
              <c:extLst>
                <c:ext xmlns:c15="http://schemas.microsoft.com/office/drawing/2012/chart" uri="{CE6537A1-D6FC-4f65-9D91-7224C49458BB}"/>
                <c:ext xmlns:c16="http://schemas.microsoft.com/office/drawing/2014/chart" uri="{C3380CC4-5D6E-409C-BE32-E72D297353CC}">
                  <c16:uniqueId val="{00000014-8612-4ADD-8615-5934B2B0D645}"/>
                </c:ext>
              </c:extLst>
            </c:dLbl>
            <c:dLbl>
              <c:idx val="21"/>
              <c:delete val="1"/>
              <c:extLst>
                <c:ext xmlns:c15="http://schemas.microsoft.com/office/drawing/2012/chart" uri="{CE6537A1-D6FC-4f65-9D91-7224C49458BB}"/>
                <c:ext xmlns:c16="http://schemas.microsoft.com/office/drawing/2014/chart" uri="{C3380CC4-5D6E-409C-BE32-E72D297353CC}">
                  <c16:uniqueId val="{00000015-8612-4ADD-8615-5934B2B0D645}"/>
                </c:ext>
              </c:extLst>
            </c:dLbl>
            <c:dLbl>
              <c:idx val="22"/>
              <c:delete val="1"/>
              <c:extLst>
                <c:ext xmlns:c15="http://schemas.microsoft.com/office/drawing/2012/chart" uri="{CE6537A1-D6FC-4f65-9D91-7224C49458BB}"/>
                <c:ext xmlns:c16="http://schemas.microsoft.com/office/drawing/2014/chart" uri="{C3380CC4-5D6E-409C-BE32-E72D297353CC}">
                  <c16:uniqueId val="{00000016-8612-4ADD-8615-5934B2B0D645}"/>
                </c:ext>
              </c:extLst>
            </c:dLbl>
            <c:dLbl>
              <c:idx val="23"/>
              <c:delete val="1"/>
              <c:extLst>
                <c:ext xmlns:c15="http://schemas.microsoft.com/office/drawing/2012/chart" uri="{CE6537A1-D6FC-4f65-9D91-7224C49458BB}"/>
                <c:ext xmlns:c16="http://schemas.microsoft.com/office/drawing/2014/chart" uri="{C3380CC4-5D6E-409C-BE32-E72D297353CC}">
                  <c16:uniqueId val="{00000017-8612-4ADD-8615-5934B2B0D645}"/>
                </c:ext>
              </c:extLst>
            </c:dLbl>
            <c:dLbl>
              <c:idx val="24"/>
              <c:delete val="1"/>
              <c:extLst>
                <c:ext xmlns:c15="http://schemas.microsoft.com/office/drawing/2012/chart" uri="{CE6537A1-D6FC-4f65-9D91-7224C49458BB}"/>
                <c:ext xmlns:c16="http://schemas.microsoft.com/office/drawing/2014/chart" uri="{C3380CC4-5D6E-409C-BE32-E72D297353CC}">
                  <c16:uniqueId val="{00000018-8612-4ADD-8615-5934B2B0D645}"/>
                </c:ext>
              </c:extLst>
            </c:dLbl>
            <c:dLbl>
              <c:idx val="25"/>
              <c:delete val="1"/>
              <c:extLst>
                <c:ext xmlns:c15="http://schemas.microsoft.com/office/drawing/2012/chart" uri="{CE6537A1-D6FC-4f65-9D91-7224C49458BB}"/>
                <c:ext xmlns:c16="http://schemas.microsoft.com/office/drawing/2014/chart" uri="{C3380CC4-5D6E-409C-BE32-E72D297353CC}">
                  <c16:uniqueId val="{00000019-8612-4ADD-8615-5934B2B0D645}"/>
                </c:ext>
              </c:extLst>
            </c:dLbl>
            <c:dLbl>
              <c:idx val="26"/>
              <c:delete val="1"/>
              <c:extLst>
                <c:ext xmlns:c15="http://schemas.microsoft.com/office/drawing/2012/chart" uri="{CE6537A1-D6FC-4f65-9D91-7224C49458BB}"/>
                <c:ext xmlns:c16="http://schemas.microsoft.com/office/drawing/2014/chart" uri="{C3380CC4-5D6E-409C-BE32-E72D297353CC}">
                  <c16:uniqueId val="{0000001A-8612-4ADD-8615-5934B2B0D645}"/>
                </c:ext>
              </c:extLst>
            </c:dLbl>
            <c:dLbl>
              <c:idx val="27"/>
              <c:delete val="1"/>
              <c:extLst>
                <c:ext xmlns:c15="http://schemas.microsoft.com/office/drawing/2012/chart" uri="{CE6537A1-D6FC-4f65-9D91-7224C49458BB}"/>
                <c:ext xmlns:c16="http://schemas.microsoft.com/office/drawing/2014/chart" uri="{C3380CC4-5D6E-409C-BE32-E72D297353CC}">
                  <c16:uniqueId val="{0000001B-8612-4ADD-8615-5934B2B0D645}"/>
                </c:ext>
              </c:extLst>
            </c:dLbl>
            <c:dLbl>
              <c:idx val="28"/>
              <c:delete val="1"/>
              <c:extLst>
                <c:ext xmlns:c15="http://schemas.microsoft.com/office/drawing/2012/chart" uri="{CE6537A1-D6FC-4f65-9D91-7224C49458BB}"/>
                <c:ext xmlns:c16="http://schemas.microsoft.com/office/drawing/2014/chart" uri="{C3380CC4-5D6E-409C-BE32-E72D297353CC}">
                  <c16:uniqueId val="{0000001C-8612-4ADD-8615-5934B2B0D645}"/>
                </c:ext>
              </c:extLst>
            </c:dLbl>
            <c:dLbl>
              <c:idx val="29"/>
              <c:delete val="1"/>
              <c:extLst>
                <c:ext xmlns:c15="http://schemas.microsoft.com/office/drawing/2012/chart" uri="{CE6537A1-D6FC-4f65-9D91-7224C49458BB}"/>
                <c:ext xmlns:c16="http://schemas.microsoft.com/office/drawing/2014/chart" uri="{C3380CC4-5D6E-409C-BE32-E72D297353CC}">
                  <c16:uniqueId val="{0000001D-8612-4ADD-8615-5934B2B0D645}"/>
                </c:ext>
              </c:extLst>
            </c:dLbl>
            <c:dLbl>
              <c:idx val="30"/>
              <c:delete val="1"/>
              <c:extLst>
                <c:ext xmlns:c15="http://schemas.microsoft.com/office/drawing/2012/chart" uri="{CE6537A1-D6FC-4f65-9D91-7224C49458BB}"/>
                <c:ext xmlns:c16="http://schemas.microsoft.com/office/drawing/2014/chart" uri="{C3380CC4-5D6E-409C-BE32-E72D297353CC}">
                  <c16:uniqueId val="{0000001E-8612-4ADD-8615-5934B2B0D645}"/>
                </c:ext>
              </c:extLst>
            </c:dLbl>
            <c:dLbl>
              <c:idx val="31"/>
              <c:delete val="1"/>
              <c:extLst>
                <c:ext xmlns:c15="http://schemas.microsoft.com/office/drawing/2012/chart" uri="{CE6537A1-D6FC-4f65-9D91-7224C49458BB}"/>
                <c:ext xmlns:c16="http://schemas.microsoft.com/office/drawing/2014/chart" uri="{C3380CC4-5D6E-409C-BE32-E72D297353CC}">
                  <c16:uniqueId val="{0000001F-8612-4ADD-8615-5934B2B0D645}"/>
                </c:ext>
              </c:extLst>
            </c:dLbl>
            <c:dLbl>
              <c:idx val="32"/>
              <c:layout>
                <c:manualLayout>
                  <c:x val="-7.8038085671597091E-2"/>
                  <c:y val="-7.4462556239751163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0-8612-4ADD-8615-5934B2B0D645}"/>
                </c:ext>
              </c:extLst>
            </c:dLbl>
            <c:dLbl>
              <c:idx val="33"/>
              <c:delete val="1"/>
              <c:extLst>
                <c:ext xmlns:c15="http://schemas.microsoft.com/office/drawing/2012/chart" uri="{CE6537A1-D6FC-4f65-9D91-7224C49458BB}"/>
                <c:ext xmlns:c16="http://schemas.microsoft.com/office/drawing/2014/chart" uri="{C3380CC4-5D6E-409C-BE32-E72D297353CC}">
                  <c16:uniqueId val="{00000021-8612-4ADD-8615-5934B2B0D645}"/>
                </c:ext>
              </c:extLst>
            </c:dLbl>
            <c:dLbl>
              <c:idx val="34"/>
              <c:delete val="1"/>
              <c:extLst>
                <c:ext xmlns:c15="http://schemas.microsoft.com/office/drawing/2012/chart" uri="{CE6537A1-D6FC-4f65-9D91-7224C49458BB}"/>
                <c:ext xmlns:c16="http://schemas.microsoft.com/office/drawing/2014/chart" uri="{C3380CC4-5D6E-409C-BE32-E72D297353CC}">
                  <c16:uniqueId val="{00000022-8612-4ADD-8615-5934B2B0D645}"/>
                </c:ext>
              </c:extLst>
            </c:dLbl>
            <c:dLbl>
              <c:idx val="35"/>
              <c:layout>
                <c:manualLayout>
                  <c:x val="0"/>
                  <c:y val="0.15620623721489726"/>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1CB1-46EF-BD02-23F93345F23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multiLvlStrRef>
              <c:f>'Canada,Aust - ONLINE'!$B$2:$C$37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extLst/>
            </c:multiLvlStrRef>
          </c:cat>
          <c:val>
            <c:numRef>
              <c:f>'Canada,Aust - ONLINE'!$E$2:$E$37</c:f>
              <c:numCache>
                <c:formatCode>General</c:formatCode>
                <c:ptCount val="36"/>
                <c:pt idx="13" formatCode="_([$$-409]* #,##0.00_);_([$$-409]* \(#,##0.00\);_([$$-409]* &quot;-&quot;??_);_(@_)">
                  <c:v>901895.68999998353</c:v>
                </c:pt>
                <c:pt idx="14" formatCode="_([$$-409]* #,##0.00_);_([$$-409]* \(#,##0.00\);_([$$-409]* &quot;-&quot;??_);_(@_)">
                  <c:v>985671.63495282584</c:v>
                </c:pt>
                <c:pt idx="15" formatCode="_([$$-409]* #,##0.00_);_([$$-409]* \(#,##0.00\);_([$$-409]* &quot;-&quot;??_);_(@_)">
                  <c:v>1139984.7606823668</c:v>
                </c:pt>
                <c:pt idx="16" formatCode="_([$$-409]* #,##0.00_);_([$$-409]* \(#,##0.00\);_([$$-409]* &quot;-&quot;??_);_(@_)">
                  <c:v>1432349.6703744114</c:v>
                </c:pt>
                <c:pt idx="17" formatCode="_([$$-409]* #,##0.00_);_([$$-409]* \(#,##0.00\);_([$$-409]* &quot;-&quot;??_);_(@_)">
                  <c:v>1098339.6517531509</c:v>
                </c:pt>
                <c:pt idx="18" formatCode="_([$$-409]* #,##0.00_);_([$$-409]* \(#,##0.00\);_([$$-409]* &quot;-&quot;??_);_(@_)">
                  <c:v>1186708.8930429679</c:v>
                </c:pt>
                <c:pt idx="19" formatCode="_([$$-409]* #,##0.00_);_([$$-409]* \(#,##0.00\);_([$$-409]* &quot;-&quot;??_);_(@_)">
                  <c:v>1361127.5777399018</c:v>
                </c:pt>
                <c:pt idx="20" formatCode="_([$$-409]* #,##0.00_);_([$$-409]* \(#,##0.00\);_([$$-409]* &quot;-&quot;??_);_(@_)">
                  <c:v>1698250.1890090734</c:v>
                </c:pt>
                <c:pt idx="21" formatCode="_([$$-409]* #,##0.00_);_([$$-409]* \(#,##0.00\);_([$$-409]* &quot;-&quot;??_);_(@_)">
                  <c:v>1293238.9359130152</c:v>
                </c:pt>
                <c:pt idx="22" formatCode="_([$$-409]* #,##0.00_);_([$$-409]* \(#,##0.00\);_([$$-409]* &quot;-&quot;??_);_(@_)">
                  <c:v>1388297.4219523326</c:v>
                </c:pt>
                <c:pt idx="23" formatCode="_([$$-409]* #,##0.00_);_([$$-409]* \(#,##0.00\);_([$$-409]* &quot;-&quot;??_);_(@_)">
                  <c:v>1582876.2655291036</c:v>
                </c:pt>
                <c:pt idx="24" formatCode="_([$$-409]* #,##0.00_);_([$$-409]* \(#,##0.00\);_([$$-409]* &quot;-&quot;??_);_(@_)">
                  <c:v>1963424.2034944624</c:v>
                </c:pt>
                <c:pt idx="25" formatCode="_([$$-409]* #,##0.00_);_([$$-409]* \(#,##0.00\);_([$$-409]* &quot;-&quot;??_);_(@_)">
                  <c:v>1487605.7083675228</c:v>
                </c:pt>
                <c:pt idx="26" formatCode="_([$$-409]* #,##0.00_);_([$$-409]* \(#,##0.00\);_([$$-409]* &quot;-&quot;??_);_(@_)">
                  <c:v>1589335.1625313454</c:v>
                </c:pt>
                <c:pt idx="27" formatCode="_([$$-409]* #,##0.00_);_([$$-409]* \(#,##0.00\);_([$$-409]* &quot;-&quot;??_);_(@_)">
                  <c:v>1804019.0825866386</c:v>
                </c:pt>
                <c:pt idx="28" formatCode="_([$$-409]* #,##0.00_);_([$$-409]* \(#,##0.00\);_([$$-409]* &quot;-&quot;??_);_(@_)">
                  <c:v>2228598.2179798512</c:v>
                </c:pt>
                <c:pt idx="29" formatCode="_([$$-409]* #,##0.00_);_([$$-409]* \(#,##0.00\);_([$$-409]* &quot;-&quot;??_);_(@_)">
                  <c:v>1681972.480822027</c:v>
                </c:pt>
                <c:pt idx="30" formatCode="_([$$-409]* #,##0.00_);_([$$-409]* \(#,##0.00\);_([$$-409]* &quot;-&quot;??_);_(@_)">
                  <c:v>1790372.9031103582</c:v>
                </c:pt>
                <c:pt idx="31" formatCode="_([$$-409]* #,##0.00_);_([$$-409]* \(#,##0.00\);_([$$-409]* &quot;-&quot;??_);_(@_)">
                  <c:v>2025161.8996441737</c:v>
                </c:pt>
                <c:pt idx="32" formatCode="_([$$-409]* #,##0.00_);_([$$-409]* \(#,##0.00\);_([$$-409]* &quot;-&quot;??_);_(@_)">
                  <c:v>2493772.2324652402</c:v>
                </c:pt>
                <c:pt idx="33" formatCode="_([$$-409]* #,##0.00_);_([$$-409]* \(#,##0.00\);_([$$-409]* &quot;-&quot;??_);_(@_)">
                  <c:v>1876339.2532765344</c:v>
                </c:pt>
                <c:pt idx="34" formatCode="_([$$-409]* #,##0.00_);_([$$-409]* \(#,##0.00\);_([$$-409]* &quot;-&quot;??_);_(@_)">
                  <c:v>1991410.6436893709</c:v>
                </c:pt>
                <c:pt idx="35" formatCode="_([$$-409]* #,##0.00_);_([$$-409]* \(#,##0.00\);_([$$-409]* &quot;-&quot;??_);_(@_)">
                  <c:v>2246304.7167017087</c:v>
                </c:pt>
              </c:numCache>
              <c:extLst/>
            </c:numRef>
          </c:val>
          <c:smooth val="0"/>
          <c:extLst>
            <c:ext xmlns:c16="http://schemas.microsoft.com/office/drawing/2014/chart" uri="{C3380CC4-5D6E-409C-BE32-E72D297353CC}">
              <c16:uniqueId val="{00000023-8612-4ADD-8615-5934B2B0D645}"/>
            </c:ext>
          </c:extLst>
        </c:ser>
        <c:ser>
          <c:idx val="3"/>
          <c:order val="2"/>
          <c:spPr>
            <a:ln w="22225" cap="rnd" cmpd="sng" algn="ctr">
              <a:solidFill>
                <a:schemeClr val="accent2">
                  <a:lumMod val="60000"/>
                </a:schemeClr>
              </a:solidFill>
              <a:round/>
            </a:ln>
            <a:effectLst/>
          </c:spPr>
          <c:marker>
            <c:symbol val="circle"/>
            <c:size val="4"/>
            <c:spPr>
              <a:solidFill>
                <a:schemeClr val="accent2">
                  <a:lumMod val="60000"/>
                </a:schemeClr>
              </a:solidFill>
              <a:ln w="9525" cap="flat" cmpd="sng" algn="ctr">
                <a:solidFill>
                  <a:schemeClr val="accent2">
                    <a:lumMod val="60000"/>
                  </a:schemeClr>
                </a:solidFill>
                <a:round/>
              </a:ln>
              <a:effectLst/>
            </c:spPr>
          </c:marker>
          <c:cat>
            <c:multiLvlStrRef>
              <c:f>'Canada,Aust - ONLINE'!$B$2:$C$37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extLst/>
            </c:multiLvlStrRef>
          </c:cat>
          <c:val>
            <c:numRef>
              <c:f>'Canada,Aust - ONLINE'!$G$2:$G$37</c:f>
              <c:extLst/>
            </c:numRef>
          </c:val>
          <c:smooth val="0"/>
          <c:extLst>
            <c:ext xmlns:c16="http://schemas.microsoft.com/office/drawing/2014/chart" uri="{C3380CC4-5D6E-409C-BE32-E72D297353CC}">
              <c16:uniqueId val="{00000024-8612-4ADD-8615-5934B2B0D645}"/>
            </c:ext>
          </c:extLst>
        </c:ser>
        <c:ser>
          <c:idx val="4"/>
          <c:order val="3"/>
          <c:tx>
            <c:strRef>
              <c:f>'Canada,Aust - ONLINE'!$H$1</c:f>
              <c:strCache>
                <c:ptCount val="1"/>
                <c:pt idx="0">
                  <c:v> Canada </c:v>
                </c:pt>
              </c:strCache>
            </c:strRef>
          </c:tx>
          <c:spPr>
            <a:ln w="22225" cap="rnd" cmpd="sng" algn="ctr">
              <a:solidFill>
                <a:schemeClr val="accent4">
                  <a:lumMod val="60000"/>
                </a:schemeClr>
              </a:solidFill>
              <a:round/>
            </a:ln>
            <a:effectLst/>
          </c:spPr>
          <c:marker>
            <c:symbol val="none"/>
          </c:marker>
          <c:dLbls>
            <c:dLbl>
              <c:idx val="1"/>
              <c:delete val="1"/>
              <c:extLst>
                <c:ext xmlns:c15="http://schemas.microsoft.com/office/drawing/2012/chart" uri="{CE6537A1-D6FC-4f65-9D91-7224C49458BB}">
                  <c15:layout/>
                </c:ext>
                <c:ext xmlns:c16="http://schemas.microsoft.com/office/drawing/2014/chart" uri="{C3380CC4-5D6E-409C-BE32-E72D297353CC}">
                  <c16:uniqueId val="{00000000-6E84-4712-ABBD-1BC05EFEE9F2}"/>
                </c:ext>
              </c:extLst>
            </c:dLbl>
            <c:dLbl>
              <c:idx val="2"/>
              <c:delete val="1"/>
              <c:extLst>
                <c:ext xmlns:c15="http://schemas.microsoft.com/office/drawing/2012/chart" uri="{CE6537A1-D6FC-4f65-9D91-7224C49458BB}"/>
                <c:ext xmlns:c16="http://schemas.microsoft.com/office/drawing/2014/chart" uri="{C3380CC4-5D6E-409C-BE32-E72D297353CC}">
                  <c16:uniqueId val="{00000025-8612-4ADD-8615-5934B2B0D645}"/>
                </c:ext>
              </c:extLst>
            </c:dLbl>
            <c:dLbl>
              <c:idx val="3"/>
              <c:delete val="1"/>
              <c:extLst>
                <c:ext xmlns:c15="http://schemas.microsoft.com/office/drawing/2012/chart" uri="{CE6537A1-D6FC-4f65-9D91-7224C49458BB}"/>
                <c:ext xmlns:c16="http://schemas.microsoft.com/office/drawing/2014/chart" uri="{C3380CC4-5D6E-409C-BE32-E72D297353CC}">
                  <c16:uniqueId val="{00000026-8612-4ADD-8615-5934B2B0D645}"/>
                </c:ext>
              </c:extLst>
            </c:dLbl>
            <c:dLbl>
              <c:idx val="4"/>
              <c:delete val="1"/>
              <c:extLst>
                <c:ext xmlns:c15="http://schemas.microsoft.com/office/drawing/2012/chart" uri="{CE6537A1-D6FC-4f65-9D91-7224C49458BB}">
                  <c15:layout/>
                </c:ext>
                <c:ext xmlns:c16="http://schemas.microsoft.com/office/drawing/2014/chart" uri="{C3380CC4-5D6E-409C-BE32-E72D297353CC}">
                  <c16:uniqueId val="{00000027-8612-4ADD-8615-5934B2B0D645}"/>
                </c:ext>
              </c:extLst>
            </c:dLbl>
            <c:dLbl>
              <c:idx val="5"/>
              <c:delete val="1"/>
              <c:extLst>
                <c:ext xmlns:c15="http://schemas.microsoft.com/office/drawing/2012/chart" uri="{CE6537A1-D6FC-4f65-9D91-7224C49458BB}"/>
                <c:ext xmlns:c16="http://schemas.microsoft.com/office/drawing/2014/chart" uri="{C3380CC4-5D6E-409C-BE32-E72D297353CC}">
                  <c16:uniqueId val="{00000028-8612-4ADD-8615-5934B2B0D645}"/>
                </c:ext>
              </c:extLst>
            </c:dLbl>
            <c:dLbl>
              <c:idx val="6"/>
              <c:delete val="1"/>
              <c:extLst>
                <c:ext xmlns:c15="http://schemas.microsoft.com/office/drawing/2012/chart" uri="{CE6537A1-D6FC-4f65-9D91-7224C49458BB}"/>
                <c:ext xmlns:c16="http://schemas.microsoft.com/office/drawing/2014/chart" uri="{C3380CC4-5D6E-409C-BE32-E72D297353CC}">
                  <c16:uniqueId val="{00000029-8612-4ADD-8615-5934B2B0D645}"/>
                </c:ext>
              </c:extLst>
            </c:dLbl>
            <c:dLbl>
              <c:idx val="7"/>
              <c:delete val="1"/>
              <c:extLst>
                <c:ext xmlns:c15="http://schemas.microsoft.com/office/drawing/2012/chart" uri="{CE6537A1-D6FC-4f65-9D91-7224C49458BB}"/>
                <c:ext xmlns:c16="http://schemas.microsoft.com/office/drawing/2014/chart" uri="{C3380CC4-5D6E-409C-BE32-E72D297353CC}">
                  <c16:uniqueId val="{0000002A-8612-4ADD-8615-5934B2B0D645}"/>
                </c:ext>
              </c:extLst>
            </c:dLbl>
            <c:dLbl>
              <c:idx val="8"/>
              <c:delete val="1"/>
              <c:extLst>
                <c:ext xmlns:c15="http://schemas.microsoft.com/office/drawing/2012/chart" uri="{CE6537A1-D6FC-4f65-9D91-7224C49458BB}"/>
                <c:ext xmlns:c16="http://schemas.microsoft.com/office/drawing/2014/chart" uri="{C3380CC4-5D6E-409C-BE32-E72D297353CC}">
                  <c16:uniqueId val="{0000002B-8612-4ADD-8615-5934B2B0D645}"/>
                </c:ext>
              </c:extLst>
            </c:dLbl>
            <c:dLbl>
              <c:idx val="9"/>
              <c:delete val="1"/>
              <c:extLst>
                <c:ext xmlns:c15="http://schemas.microsoft.com/office/drawing/2012/chart" uri="{CE6537A1-D6FC-4f65-9D91-7224C49458BB}"/>
                <c:ext xmlns:c16="http://schemas.microsoft.com/office/drawing/2014/chart" uri="{C3380CC4-5D6E-409C-BE32-E72D297353CC}">
                  <c16:uniqueId val="{0000002C-8612-4ADD-8615-5934B2B0D645}"/>
                </c:ext>
              </c:extLst>
            </c:dLbl>
            <c:dLbl>
              <c:idx val="10"/>
              <c:delete val="1"/>
              <c:extLst>
                <c:ext xmlns:c15="http://schemas.microsoft.com/office/drawing/2012/chart" uri="{CE6537A1-D6FC-4f65-9D91-7224C49458BB}"/>
                <c:ext xmlns:c16="http://schemas.microsoft.com/office/drawing/2014/chart" uri="{C3380CC4-5D6E-409C-BE32-E72D297353CC}">
                  <c16:uniqueId val="{0000002D-8612-4ADD-8615-5934B2B0D645}"/>
                </c:ext>
              </c:extLst>
            </c:dLbl>
            <c:dLbl>
              <c:idx val="11"/>
              <c:layout>
                <c:manualLayout>
                  <c:x val="-5.8756159139340368E-2"/>
                  <c:y val="-4.518865373393508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E-8612-4ADD-8615-5934B2B0D645}"/>
                </c:ext>
              </c:extLst>
            </c:dLbl>
            <c:dLbl>
              <c:idx val="12"/>
              <c:delete val="1"/>
              <c:extLst>
                <c:ext xmlns:c15="http://schemas.microsoft.com/office/drawing/2012/chart" uri="{CE6537A1-D6FC-4f65-9D91-7224C49458BB}"/>
                <c:ext xmlns:c16="http://schemas.microsoft.com/office/drawing/2014/chart" uri="{C3380CC4-5D6E-409C-BE32-E72D297353CC}">
                  <c16:uniqueId val="{0000002F-8612-4ADD-8615-5934B2B0D645}"/>
                </c:ext>
              </c:extLst>
            </c:dLbl>
            <c:dLbl>
              <c:idx val="13"/>
              <c:delete val="1"/>
              <c:extLst>
                <c:ext xmlns:c15="http://schemas.microsoft.com/office/drawing/2012/chart" uri="{CE6537A1-D6FC-4f65-9D91-7224C49458BB}"/>
                <c:ext xmlns:c16="http://schemas.microsoft.com/office/drawing/2014/chart" uri="{C3380CC4-5D6E-409C-BE32-E72D297353CC}">
                  <c16:uniqueId val="{00000030-8612-4ADD-8615-5934B2B0D64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multiLvlStrRef>
              <c:f>'Canada,Aust - ONLINE'!$B$2:$C$37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extLst/>
            </c:multiLvlStrRef>
          </c:cat>
          <c:val>
            <c:numRef>
              <c:f>'Canada,Aust - ONLINE'!$H$2:$H$37</c:f>
              <c:numCache>
                <c:formatCode>_([$$-409]* #,##0.00_);_([$$-409]* \(#,##0.00\);_([$$-409]* "-"??_);_(@_)</c:formatCode>
                <c:ptCount val="36"/>
                <c:pt idx="1">
                  <c:v>21965.438200000001</c:v>
                </c:pt>
                <c:pt idx="2">
                  <c:v>58739.774599999982</c:v>
                </c:pt>
                <c:pt idx="3">
                  <c:v>116537.91280000003</c:v>
                </c:pt>
                <c:pt idx="4">
                  <c:v>268077.94819999969</c:v>
                </c:pt>
                <c:pt idx="5">
                  <c:v>161875.80520000006</c:v>
                </c:pt>
                <c:pt idx="6">
                  <c:v>108146.19370000002</c:v>
                </c:pt>
                <c:pt idx="7">
                  <c:v>49376.531200000005</c:v>
                </c:pt>
                <c:pt idx="8">
                  <c:v>63847.474799999989</c:v>
                </c:pt>
                <c:pt idx="9">
                  <c:v>74606.683400000053</c:v>
                </c:pt>
                <c:pt idx="10">
                  <c:v>169163.22999999928</c:v>
                </c:pt>
                <c:pt idx="11">
                  <c:v>325442.96999999316</c:v>
                </c:pt>
                <c:pt idx="12">
                  <c:v>280392.23999999563</c:v>
                </c:pt>
                <c:pt idx="13">
                  <c:v>279672.65999999654</c:v>
                </c:pt>
              </c:numCache>
              <c:extLst/>
            </c:numRef>
          </c:val>
          <c:smooth val="0"/>
          <c:extLst>
            <c:ext xmlns:c16="http://schemas.microsoft.com/office/drawing/2014/chart" uri="{C3380CC4-5D6E-409C-BE32-E72D297353CC}">
              <c16:uniqueId val="{00000031-8612-4ADD-8615-5934B2B0D645}"/>
            </c:ext>
          </c:extLst>
        </c:ser>
        <c:ser>
          <c:idx val="5"/>
          <c:order val="4"/>
          <c:tx>
            <c:strRef>
              <c:f>'Canada,Aust - ONLINE'!$I$1</c:f>
              <c:strCache>
                <c:ptCount val="1"/>
                <c:pt idx="0">
                  <c:v>Forecast( Canada )</c:v>
                </c:pt>
              </c:strCache>
            </c:strRef>
          </c:tx>
          <c:spPr>
            <a:ln w="22225" cap="rnd" cmpd="sng" algn="ctr">
              <a:solidFill>
                <a:schemeClr val="accent6">
                  <a:lumMod val="60000"/>
                </a:schemeClr>
              </a:solidFill>
              <a:round/>
            </a:ln>
            <a:effectLst/>
          </c:spPr>
          <c:marker>
            <c:symbol val="none"/>
          </c:marker>
          <c:dLbls>
            <c:dLbl>
              <c:idx val="13"/>
              <c:delete val="1"/>
              <c:extLst>
                <c:ext xmlns:c15="http://schemas.microsoft.com/office/drawing/2012/chart" uri="{CE6537A1-D6FC-4f65-9D91-7224C49458BB}"/>
                <c:ext xmlns:c16="http://schemas.microsoft.com/office/drawing/2014/chart" uri="{C3380CC4-5D6E-409C-BE32-E72D297353CC}">
                  <c16:uniqueId val="{00000032-8612-4ADD-8615-5934B2B0D645}"/>
                </c:ext>
              </c:extLst>
            </c:dLbl>
            <c:dLbl>
              <c:idx val="14"/>
              <c:layout>
                <c:manualLayout>
                  <c:x val="0"/>
                  <c:y val="3.012576915595641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33-8612-4ADD-8615-5934B2B0D645}"/>
                </c:ext>
              </c:extLst>
            </c:dLbl>
            <c:dLbl>
              <c:idx val="15"/>
              <c:delete val="1"/>
              <c:extLst>
                <c:ext xmlns:c15="http://schemas.microsoft.com/office/drawing/2012/chart" uri="{CE6537A1-D6FC-4f65-9D91-7224C49458BB}"/>
                <c:ext xmlns:c16="http://schemas.microsoft.com/office/drawing/2014/chart" uri="{C3380CC4-5D6E-409C-BE32-E72D297353CC}">
                  <c16:uniqueId val="{00000034-8612-4ADD-8615-5934B2B0D645}"/>
                </c:ext>
              </c:extLst>
            </c:dLbl>
            <c:dLbl>
              <c:idx val="16"/>
              <c:delete val="1"/>
              <c:extLst>
                <c:ext xmlns:c15="http://schemas.microsoft.com/office/drawing/2012/chart" uri="{CE6537A1-D6FC-4f65-9D91-7224C49458BB}">
                  <c15:layout/>
                </c:ext>
                <c:ext xmlns:c16="http://schemas.microsoft.com/office/drawing/2014/chart" uri="{C3380CC4-5D6E-409C-BE32-E72D297353CC}">
                  <c16:uniqueId val="{00000035-8612-4ADD-8615-5934B2B0D645}"/>
                </c:ext>
              </c:extLst>
            </c:dLbl>
            <c:dLbl>
              <c:idx val="17"/>
              <c:delete val="1"/>
              <c:extLst>
                <c:ext xmlns:c15="http://schemas.microsoft.com/office/drawing/2012/chart" uri="{CE6537A1-D6FC-4f65-9D91-7224C49458BB}"/>
                <c:ext xmlns:c16="http://schemas.microsoft.com/office/drawing/2014/chart" uri="{C3380CC4-5D6E-409C-BE32-E72D297353CC}">
                  <c16:uniqueId val="{00000036-8612-4ADD-8615-5934B2B0D645}"/>
                </c:ext>
              </c:extLst>
            </c:dLbl>
            <c:dLbl>
              <c:idx val="18"/>
              <c:delete val="1"/>
              <c:extLst>
                <c:ext xmlns:c15="http://schemas.microsoft.com/office/drawing/2012/chart" uri="{CE6537A1-D6FC-4f65-9D91-7224C49458BB}"/>
                <c:ext xmlns:c16="http://schemas.microsoft.com/office/drawing/2014/chart" uri="{C3380CC4-5D6E-409C-BE32-E72D297353CC}">
                  <c16:uniqueId val="{00000037-8612-4ADD-8615-5934B2B0D645}"/>
                </c:ext>
              </c:extLst>
            </c:dLbl>
            <c:dLbl>
              <c:idx val="19"/>
              <c:delete val="1"/>
              <c:extLst>
                <c:ext xmlns:c15="http://schemas.microsoft.com/office/drawing/2012/chart" uri="{CE6537A1-D6FC-4f65-9D91-7224C49458BB}"/>
                <c:ext xmlns:c16="http://schemas.microsoft.com/office/drawing/2014/chart" uri="{C3380CC4-5D6E-409C-BE32-E72D297353CC}">
                  <c16:uniqueId val="{00000038-8612-4ADD-8615-5934B2B0D645}"/>
                </c:ext>
              </c:extLst>
            </c:dLbl>
            <c:dLbl>
              <c:idx val="20"/>
              <c:delete val="1"/>
              <c:extLst>
                <c:ext xmlns:c15="http://schemas.microsoft.com/office/drawing/2012/chart" uri="{CE6537A1-D6FC-4f65-9D91-7224C49458BB}"/>
                <c:ext xmlns:c16="http://schemas.microsoft.com/office/drawing/2014/chart" uri="{C3380CC4-5D6E-409C-BE32-E72D297353CC}">
                  <c16:uniqueId val="{00000039-8612-4ADD-8615-5934B2B0D645}"/>
                </c:ext>
              </c:extLst>
            </c:dLbl>
            <c:dLbl>
              <c:idx val="21"/>
              <c:delete val="1"/>
              <c:extLst>
                <c:ext xmlns:c15="http://schemas.microsoft.com/office/drawing/2012/chart" uri="{CE6537A1-D6FC-4f65-9D91-7224C49458BB}"/>
                <c:ext xmlns:c16="http://schemas.microsoft.com/office/drawing/2014/chart" uri="{C3380CC4-5D6E-409C-BE32-E72D297353CC}">
                  <c16:uniqueId val="{0000003A-8612-4ADD-8615-5934B2B0D645}"/>
                </c:ext>
              </c:extLst>
            </c:dLbl>
            <c:dLbl>
              <c:idx val="22"/>
              <c:delete val="1"/>
              <c:extLst>
                <c:ext xmlns:c15="http://schemas.microsoft.com/office/drawing/2012/chart" uri="{CE6537A1-D6FC-4f65-9D91-7224C49458BB}"/>
                <c:ext xmlns:c16="http://schemas.microsoft.com/office/drawing/2014/chart" uri="{C3380CC4-5D6E-409C-BE32-E72D297353CC}">
                  <c16:uniqueId val="{0000003B-8612-4ADD-8615-5934B2B0D645}"/>
                </c:ext>
              </c:extLst>
            </c:dLbl>
            <c:dLbl>
              <c:idx val="23"/>
              <c:delete val="1"/>
              <c:extLst>
                <c:ext xmlns:c15="http://schemas.microsoft.com/office/drawing/2012/chart" uri="{CE6537A1-D6FC-4f65-9D91-7224C49458BB}"/>
                <c:ext xmlns:c16="http://schemas.microsoft.com/office/drawing/2014/chart" uri="{C3380CC4-5D6E-409C-BE32-E72D297353CC}">
                  <c16:uniqueId val="{0000003C-8612-4ADD-8615-5934B2B0D645}"/>
                </c:ext>
              </c:extLst>
            </c:dLbl>
            <c:dLbl>
              <c:idx val="24"/>
              <c:delete val="1"/>
              <c:extLst>
                <c:ext xmlns:c15="http://schemas.microsoft.com/office/drawing/2012/chart" uri="{CE6537A1-D6FC-4f65-9D91-7224C49458BB}"/>
                <c:ext xmlns:c16="http://schemas.microsoft.com/office/drawing/2014/chart" uri="{C3380CC4-5D6E-409C-BE32-E72D297353CC}">
                  <c16:uniqueId val="{0000003D-8612-4ADD-8615-5934B2B0D645}"/>
                </c:ext>
              </c:extLst>
            </c:dLbl>
            <c:dLbl>
              <c:idx val="25"/>
              <c:delete val="1"/>
              <c:extLst>
                <c:ext xmlns:c15="http://schemas.microsoft.com/office/drawing/2012/chart" uri="{CE6537A1-D6FC-4f65-9D91-7224C49458BB}"/>
                <c:ext xmlns:c16="http://schemas.microsoft.com/office/drawing/2014/chart" uri="{C3380CC4-5D6E-409C-BE32-E72D297353CC}">
                  <c16:uniqueId val="{0000003E-8612-4ADD-8615-5934B2B0D645}"/>
                </c:ext>
              </c:extLst>
            </c:dLbl>
            <c:dLbl>
              <c:idx val="26"/>
              <c:delete val="1"/>
              <c:extLst>
                <c:ext xmlns:c15="http://schemas.microsoft.com/office/drawing/2012/chart" uri="{CE6537A1-D6FC-4f65-9D91-7224C49458BB}"/>
                <c:ext xmlns:c16="http://schemas.microsoft.com/office/drawing/2014/chart" uri="{C3380CC4-5D6E-409C-BE32-E72D297353CC}">
                  <c16:uniqueId val="{0000003F-8612-4ADD-8615-5934B2B0D645}"/>
                </c:ext>
              </c:extLst>
            </c:dLbl>
            <c:dLbl>
              <c:idx val="27"/>
              <c:delete val="1"/>
              <c:extLst>
                <c:ext xmlns:c15="http://schemas.microsoft.com/office/drawing/2012/chart" uri="{CE6537A1-D6FC-4f65-9D91-7224C49458BB}"/>
                <c:ext xmlns:c16="http://schemas.microsoft.com/office/drawing/2014/chart" uri="{C3380CC4-5D6E-409C-BE32-E72D297353CC}">
                  <c16:uniqueId val="{00000040-8612-4ADD-8615-5934B2B0D645}"/>
                </c:ext>
              </c:extLst>
            </c:dLbl>
            <c:dLbl>
              <c:idx val="28"/>
              <c:delete val="1"/>
              <c:extLst>
                <c:ext xmlns:c15="http://schemas.microsoft.com/office/drawing/2012/chart" uri="{CE6537A1-D6FC-4f65-9D91-7224C49458BB}"/>
                <c:ext xmlns:c16="http://schemas.microsoft.com/office/drawing/2014/chart" uri="{C3380CC4-5D6E-409C-BE32-E72D297353CC}">
                  <c16:uniqueId val="{00000041-8612-4ADD-8615-5934B2B0D645}"/>
                </c:ext>
              </c:extLst>
            </c:dLbl>
            <c:dLbl>
              <c:idx val="29"/>
              <c:delete val="1"/>
              <c:extLst>
                <c:ext xmlns:c15="http://schemas.microsoft.com/office/drawing/2012/chart" uri="{CE6537A1-D6FC-4f65-9D91-7224C49458BB}"/>
                <c:ext xmlns:c16="http://schemas.microsoft.com/office/drawing/2014/chart" uri="{C3380CC4-5D6E-409C-BE32-E72D297353CC}">
                  <c16:uniqueId val="{00000042-8612-4ADD-8615-5934B2B0D645}"/>
                </c:ext>
              </c:extLst>
            </c:dLbl>
            <c:dLbl>
              <c:idx val="30"/>
              <c:delete val="1"/>
              <c:extLst>
                <c:ext xmlns:c15="http://schemas.microsoft.com/office/drawing/2012/chart" uri="{CE6537A1-D6FC-4f65-9D91-7224C49458BB}"/>
                <c:ext xmlns:c16="http://schemas.microsoft.com/office/drawing/2014/chart" uri="{C3380CC4-5D6E-409C-BE32-E72D297353CC}">
                  <c16:uniqueId val="{00000043-8612-4ADD-8615-5934B2B0D645}"/>
                </c:ext>
              </c:extLst>
            </c:dLbl>
            <c:dLbl>
              <c:idx val="31"/>
              <c:delete val="1"/>
              <c:extLst>
                <c:ext xmlns:c15="http://schemas.microsoft.com/office/drawing/2012/chart" uri="{CE6537A1-D6FC-4f65-9D91-7224C49458BB}"/>
                <c:ext xmlns:c16="http://schemas.microsoft.com/office/drawing/2014/chart" uri="{C3380CC4-5D6E-409C-BE32-E72D297353CC}">
                  <c16:uniqueId val="{00000044-8612-4ADD-8615-5934B2B0D645}"/>
                </c:ext>
              </c:extLst>
            </c:dLbl>
            <c:dLbl>
              <c:idx val="32"/>
              <c:layout>
                <c:manualLayout>
                  <c:x val="-2.7831864855477013E-2"/>
                  <c:y val="-6.778298060090244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45-8612-4ADD-8615-5934B2B0D645}"/>
                </c:ext>
              </c:extLst>
            </c:dLbl>
            <c:dLbl>
              <c:idx val="33"/>
              <c:delete val="1"/>
              <c:extLst>
                <c:ext xmlns:c15="http://schemas.microsoft.com/office/drawing/2012/chart" uri="{CE6537A1-D6FC-4f65-9D91-7224C49458BB}"/>
                <c:ext xmlns:c16="http://schemas.microsoft.com/office/drawing/2014/chart" uri="{C3380CC4-5D6E-409C-BE32-E72D297353CC}">
                  <c16:uniqueId val="{00000046-8612-4ADD-8615-5934B2B0D645}"/>
                </c:ext>
              </c:extLst>
            </c:dLbl>
            <c:dLbl>
              <c:idx val="34"/>
              <c:delete val="1"/>
              <c:extLst>
                <c:ext xmlns:c15="http://schemas.microsoft.com/office/drawing/2012/chart" uri="{CE6537A1-D6FC-4f65-9D91-7224C49458BB}">
                  <c15:layout/>
                </c:ext>
                <c:ext xmlns:c16="http://schemas.microsoft.com/office/drawing/2014/chart" uri="{C3380CC4-5D6E-409C-BE32-E72D297353CC}">
                  <c16:uniqueId val="{00000047-8612-4ADD-8615-5934B2B0D645}"/>
                </c:ext>
              </c:extLst>
            </c:dLbl>
            <c:dLbl>
              <c:idx val="35"/>
              <c:delete val="1"/>
              <c:extLst>
                <c:ext xmlns:c15="http://schemas.microsoft.com/office/drawing/2012/chart" uri="{CE6537A1-D6FC-4f65-9D91-7224C49458BB}"/>
                <c:ext xmlns:c16="http://schemas.microsoft.com/office/drawing/2014/chart" uri="{C3380CC4-5D6E-409C-BE32-E72D297353CC}">
                  <c16:uniqueId val="{00000000-1CB1-46EF-BD02-23F93345F23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multiLvlStrRef>
              <c:f>'Canada,Aust - ONLINE'!$B$2:$C$37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extLst/>
            </c:multiLvlStrRef>
          </c:cat>
          <c:val>
            <c:numRef>
              <c:f>'Canada,Aust - ONLINE'!$I$2:$I$37</c:f>
              <c:numCache>
                <c:formatCode>General</c:formatCode>
                <c:ptCount val="36"/>
                <c:pt idx="13" formatCode="_([$$-409]* #,##0.00_);_([$$-409]* \(#,##0.00\);_([$$-409]* &quot;-&quot;??_);_(@_)">
                  <c:v>279672.65999999654</c:v>
                </c:pt>
                <c:pt idx="14" formatCode="_([$$-409]* #,##0.00_);_([$$-409]* \(#,##0.00\);_([$$-409]* &quot;-&quot;??_);_(@_)">
                  <c:v>201332.28891385914</c:v>
                </c:pt>
                <c:pt idx="15" formatCode="_([$$-409]* #,##0.00_);_([$$-409]* \(#,##0.00\);_([$$-409]* &quot;-&quot;??_);_(@_)">
                  <c:v>299436.0042262646</c:v>
                </c:pt>
                <c:pt idx="16" formatCode="_([$$-409]* #,##0.00_);_([$$-409]* \(#,##0.00\);_([$$-409]* &quot;-&quot;??_);_(@_)">
                  <c:v>390589.28431322263</c:v>
                </c:pt>
                <c:pt idx="17" formatCode="_([$$-409]* #,##0.00_);_([$$-409]* \(#,##0.00\);_([$$-409]* &quot;-&quot;??_);_(@_)">
                  <c:v>265806.45399667026</c:v>
                </c:pt>
                <c:pt idx="18" formatCode="_([$$-409]* #,##0.00_);_([$$-409]* \(#,##0.00\);_([$$-409]* &quot;-&quot;??_);_(@_)">
                  <c:v>301287.40857923374</c:v>
                </c:pt>
                <c:pt idx="19" formatCode="_([$$-409]* #,##0.00_);_([$$-409]* \(#,##0.00\);_([$$-409]* &quot;-&quot;??_);_(@_)">
                  <c:v>375847.64954782336</c:v>
                </c:pt>
                <c:pt idx="20" formatCode="_([$$-409]* #,##0.00_);_([$$-409]* \(#,##0.00\);_([$$-409]* &quot;-&quot;??_);_(@_)">
                  <c:v>444620.60742318642</c:v>
                </c:pt>
                <c:pt idx="21" formatCode="_([$$-409]* #,##0.00_);_([$$-409]* \(#,##0.00\);_([$$-409]* &quot;-&quot;??_);_(@_)">
                  <c:v>310261.1625772026</c:v>
                </c:pt>
                <c:pt idx="22" formatCode="_([$$-409]* #,##0.00_);_([$$-409]* \(#,##0.00\);_([$$-409]* &quot;-&quot;??_);_(@_)">
                  <c:v>358457.18074757478</c:v>
                </c:pt>
                <c:pt idx="23" formatCode="_([$$-409]* #,##0.00_);_([$$-409]* \(#,##0.00\);_([$$-409]* &quot;-&quot;??_);_(@_)">
                  <c:v>465757.44642522844</c:v>
                </c:pt>
                <c:pt idx="24" formatCode="_([$$-409]* #,##0.00_);_([$$-409]* \(#,##0.00\);_([$$-409]* &quot;-&quot;??_);_(@_)">
                  <c:v>509199.04305631045</c:v>
                </c:pt>
                <c:pt idx="25" formatCode="_([$$-409]* #,##0.00_);_([$$-409]* \(#,##0.00\);_([$$-409]* &quot;-&quot;??_);_(@_)">
                  <c:v>361406.45820530131</c:v>
                </c:pt>
                <c:pt idx="26" formatCode="_([$$-409]* #,##0.00_);_([$$-409]* \(#,##0.00\);_([$$-409]* &quot;-&quot;??_);_(@_)">
                  <c:v>433675.73366654589</c:v>
                </c:pt>
                <c:pt idx="27" formatCode="_([$$-409]* #,##0.00_);_([$$-409]* \(#,##0.00\);_([$$-409]* &quot;-&quot;??_);_(@_)">
                  <c:v>525475.54451261717</c:v>
                </c:pt>
                <c:pt idx="28" formatCode="_([$$-409]* #,##0.00_);_([$$-409]* \(#,##0.00\);_([$$-409]* &quot;-&quot;??_);_(@_)">
                  <c:v>583629.95227600832</c:v>
                </c:pt>
                <c:pt idx="29" formatCode="_([$$-409]* #,##0.00_);_([$$-409]* \(#,##0.00\);_([$$-409]* &quot;-&quot;??_);_(@_)">
                  <c:v>428698.57744675188</c:v>
                </c:pt>
                <c:pt idx="30" formatCode="_([$$-409]* #,##0.00_);_([$$-409]* \(#,##0.00\);_([$$-409]* &quot;-&quot;??_);_(@_)">
                  <c:v>483366.82509828213</c:v>
                </c:pt>
                <c:pt idx="31" formatCode="_([$$-409]* #,##0.00_);_([$$-409]* \(#,##0.00\);_([$$-409]* &quot;-&quot;??_);_(@_)">
                  <c:v>594307.32650505716</c:v>
                </c:pt>
                <c:pt idx="32" formatCode="_([$$-409]* #,##0.00_);_([$$-409]* \(#,##0.00\);_([$$-409]* &quot;-&quot;??_);_(@_)">
                  <c:v>680864.15333483869</c:v>
                </c:pt>
                <c:pt idx="33" formatCode="_([$$-409]* #,##0.00_);_([$$-409]* \(#,##0.00\);_([$$-409]* &quot;-&quot;??_);_(@_)">
                  <c:v>473153.28602728428</c:v>
                </c:pt>
                <c:pt idx="34" formatCode="_([$$-409]* #,##0.00_);_([$$-409]* \(#,##0.00\);_([$$-409]* &quot;-&quot;??_);_(@_)">
                  <c:v>540536.59726662317</c:v>
                </c:pt>
                <c:pt idx="35" formatCode="_([$$-409]* #,##0.00_);_([$$-409]* \(#,##0.00\);_([$$-409]* &quot;-&quot;??_);_(@_)">
                  <c:v>684212.16166237183</c:v>
                </c:pt>
              </c:numCache>
              <c:extLst/>
            </c:numRef>
          </c:val>
          <c:smooth val="0"/>
          <c:extLst>
            <c:ext xmlns:c16="http://schemas.microsoft.com/office/drawing/2014/chart" uri="{C3380CC4-5D6E-409C-BE32-E72D297353CC}">
              <c16:uniqueId val="{00000048-8612-4ADD-8615-5934B2B0D64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144254432"/>
        <c:axId val="1144251072"/>
      </c:lineChart>
      <c:catAx>
        <c:axId val="1144254432"/>
        <c:scaling>
          <c:orientation val="minMax"/>
        </c:scaling>
        <c:delete val="0"/>
        <c:axPos val="b"/>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1144251072"/>
        <c:crosses val="autoZero"/>
        <c:auto val="1"/>
        <c:lblAlgn val="ctr"/>
        <c:lblOffset val="100"/>
        <c:noMultiLvlLbl val="0"/>
      </c:catAx>
      <c:valAx>
        <c:axId val="1144251072"/>
        <c:scaling>
          <c:orientation val="minMax"/>
        </c:scaling>
        <c:delete val="1"/>
        <c:axPos val="l"/>
        <c:numFmt formatCode="&quot;$&quot;#,##0" sourceLinked="0"/>
        <c:majorTickMark val="out"/>
        <c:minorTickMark val="none"/>
        <c:tickLblPos val="nextTo"/>
        <c:crossAx val="114425443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0.11474047239182851"/>
          <c:y val="8.4815769766414598E-2"/>
          <c:w val="0.80098808824058643"/>
          <c:h val="4.489233717915783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200" b="0" dirty="0"/>
              <a:t>5 Years Online Sales Forecast</a:t>
            </a:r>
          </a:p>
        </c:rich>
      </c:tx>
      <c:layout>
        <c:manualLayout>
          <c:xMode val="edge"/>
          <c:yMode val="edge"/>
          <c:x val="0.38985801686079136"/>
          <c:y val="9.4966495334397032E-3"/>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0.11911625529981829"/>
          <c:y val="0.12629576436873963"/>
          <c:w val="0.86886451393095099"/>
          <c:h val="0.73483900449943762"/>
        </c:manualLayout>
      </c:layout>
      <c:lineChart>
        <c:grouping val="standard"/>
        <c:varyColors val="0"/>
        <c:ser>
          <c:idx val="0"/>
          <c:order val="0"/>
          <c:tx>
            <c:strRef>
              <c:f>'G,UK,FR-ONLINE'!$D$1</c:f>
              <c:strCache>
                <c:ptCount val="1"/>
                <c:pt idx="0">
                  <c:v> Germany </c:v>
                </c:pt>
              </c:strCache>
            </c:strRef>
          </c:tx>
          <c:spPr>
            <a:ln w="22225" cap="rnd">
              <a:solidFill>
                <a:schemeClr val="accent1"/>
              </a:solidFill>
              <a:round/>
            </a:ln>
            <a:effectLst/>
          </c:spPr>
          <c:marker>
            <c:symbol val="circle"/>
            <c:size val="6"/>
            <c:spPr>
              <a:solidFill>
                <a:schemeClr val="lt1"/>
              </a:solidFill>
              <a:ln w="15875">
                <a:solidFill>
                  <a:schemeClr val="accent1"/>
                </a:solidFill>
                <a:round/>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0-4D75-430B-ADCA-28362B576BB7}"/>
                </c:ext>
              </c:extLst>
            </c:dLbl>
            <c:dLbl>
              <c:idx val="1"/>
              <c:delete val="1"/>
              <c:extLst>
                <c:ext xmlns:c15="http://schemas.microsoft.com/office/drawing/2012/chart" uri="{CE6537A1-D6FC-4f65-9D91-7224C49458BB}"/>
                <c:ext xmlns:c16="http://schemas.microsoft.com/office/drawing/2014/chart" uri="{C3380CC4-5D6E-409C-BE32-E72D297353CC}">
                  <c16:uniqueId val="{00000001-4D75-430B-ADCA-28362B576BB7}"/>
                </c:ext>
              </c:extLst>
            </c:dLbl>
            <c:dLbl>
              <c:idx val="2"/>
              <c:delete val="1"/>
              <c:extLst>
                <c:ext xmlns:c15="http://schemas.microsoft.com/office/drawing/2012/chart" uri="{CE6537A1-D6FC-4f65-9D91-7224C49458BB}"/>
                <c:ext xmlns:c16="http://schemas.microsoft.com/office/drawing/2014/chart" uri="{C3380CC4-5D6E-409C-BE32-E72D297353CC}">
                  <c16:uniqueId val="{00000002-4D75-430B-ADCA-28362B576BB7}"/>
                </c:ext>
              </c:extLst>
            </c:dLbl>
            <c:dLbl>
              <c:idx val="3"/>
              <c:delete val="1"/>
              <c:extLst>
                <c:ext xmlns:c15="http://schemas.microsoft.com/office/drawing/2012/chart" uri="{CE6537A1-D6FC-4f65-9D91-7224C49458BB}"/>
                <c:ext xmlns:c16="http://schemas.microsoft.com/office/drawing/2014/chart" uri="{C3380CC4-5D6E-409C-BE32-E72D297353CC}">
                  <c16:uniqueId val="{00000003-4D75-430B-ADCA-28362B576BB7}"/>
                </c:ext>
              </c:extLst>
            </c:dLbl>
            <c:dLbl>
              <c:idx val="4"/>
              <c:delete val="1"/>
              <c:extLst>
                <c:ext xmlns:c15="http://schemas.microsoft.com/office/drawing/2012/chart" uri="{CE6537A1-D6FC-4f65-9D91-7224C49458BB}"/>
                <c:ext xmlns:c16="http://schemas.microsoft.com/office/drawing/2014/chart" uri="{C3380CC4-5D6E-409C-BE32-E72D297353CC}">
                  <c16:uniqueId val="{00000004-4D75-430B-ADCA-28362B576BB7}"/>
                </c:ext>
              </c:extLst>
            </c:dLbl>
            <c:dLbl>
              <c:idx val="5"/>
              <c:delete val="1"/>
              <c:extLst>
                <c:ext xmlns:c15="http://schemas.microsoft.com/office/drawing/2012/chart" uri="{CE6537A1-D6FC-4f65-9D91-7224C49458BB}"/>
                <c:ext xmlns:c16="http://schemas.microsoft.com/office/drawing/2014/chart" uri="{C3380CC4-5D6E-409C-BE32-E72D297353CC}">
                  <c16:uniqueId val="{00000005-4D75-430B-ADCA-28362B576BB7}"/>
                </c:ext>
              </c:extLst>
            </c:dLbl>
            <c:dLbl>
              <c:idx val="6"/>
              <c:delete val="1"/>
              <c:extLst>
                <c:ext xmlns:c15="http://schemas.microsoft.com/office/drawing/2012/chart" uri="{CE6537A1-D6FC-4f65-9D91-7224C49458BB}"/>
                <c:ext xmlns:c16="http://schemas.microsoft.com/office/drawing/2014/chart" uri="{C3380CC4-5D6E-409C-BE32-E72D297353CC}">
                  <c16:uniqueId val="{00000006-4D75-430B-ADCA-28362B576BB7}"/>
                </c:ext>
              </c:extLst>
            </c:dLbl>
            <c:dLbl>
              <c:idx val="7"/>
              <c:delete val="1"/>
              <c:extLst>
                <c:ext xmlns:c15="http://schemas.microsoft.com/office/drawing/2012/chart" uri="{CE6537A1-D6FC-4f65-9D91-7224C49458BB}"/>
                <c:ext xmlns:c16="http://schemas.microsoft.com/office/drawing/2014/chart" uri="{C3380CC4-5D6E-409C-BE32-E72D297353CC}">
                  <c16:uniqueId val="{00000007-4D75-430B-ADCA-28362B576BB7}"/>
                </c:ext>
              </c:extLst>
            </c:dLbl>
            <c:dLbl>
              <c:idx val="8"/>
              <c:delete val="1"/>
              <c:extLst>
                <c:ext xmlns:c15="http://schemas.microsoft.com/office/drawing/2012/chart" uri="{CE6537A1-D6FC-4f65-9D91-7224C49458BB}"/>
                <c:ext xmlns:c16="http://schemas.microsoft.com/office/drawing/2014/chart" uri="{C3380CC4-5D6E-409C-BE32-E72D297353CC}">
                  <c16:uniqueId val="{00000008-4D75-430B-ADCA-28362B576BB7}"/>
                </c:ext>
              </c:extLst>
            </c:dLbl>
            <c:dLbl>
              <c:idx val="9"/>
              <c:delete val="1"/>
              <c:extLst>
                <c:ext xmlns:c15="http://schemas.microsoft.com/office/drawing/2012/chart" uri="{CE6537A1-D6FC-4f65-9D91-7224C49458BB}"/>
                <c:ext xmlns:c16="http://schemas.microsoft.com/office/drawing/2014/chart" uri="{C3380CC4-5D6E-409C-BE32-E72D297353CC}">
                  <c16:uniqueId val="{00000009-4D75-430B-ADCA-28362B576BB7}"/>
                </c:ext>
              </c:extLst>
            </c:dLbl>
            <c:dLbl>
              <c:idx val="10"/>
              <c:delete val="1"/>
              <c:extLst>
                <c:ext xmlns:c15="http://schemas.microsoft.com/office/drawing/2012/chart" uri="{CE6537A1-D6FC-4f65-9D91-7224C49458BB}"/>
                <c:ext xmlns:c16="http://schemas.microsoft.com/office/drawing/2014/chart" uri="{C3380CC4-5D6E-409C-BE32-E72D297353CC}">
                  <c16:uniqueId val="{0000000A-4D75-430B-ADCA-28362B576BB7}"/>
                </c:ext>
              </c:extLst>
            </c:dLbl>
            <c:dLbl>
              <c:idx val="11"/>
              <c:layout>
                <c:manualLayout>
                  <c:x val="-0.12581405000335183"/>
                  <c:y val="-2.9590112043009254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4D75-430B-ADCA-28362B576BB7}"/>
                </c:ext>
              </c:extLst>
            </c:dLbl>
            <c:dLbl>
              <c:idx val="12"/>
              <c:delete val="1"/>
              <c:extLst>
                <c:ext xmlns:c15="http://schemas.microsoft.com/office/drawing/2012/chart" uri="{CE6537A1-D6FC-4f65-9D91-7224C49458BB}"/>
                <c:ext xmlns:c16="http://schemas.microsoft.com/office/drawing/2014/chart" uri="{C3380CC4-5D6E-409C-BE32-E72D297353CC}">
                  <c16:uniqueId val="{0000000C-4D75-430B-ADCA-28362B576BB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'G,UK,FR-ONLINE'!$B$3:$C$37</c:f>
              <c:multiLvlStrCache>
                <c:ptCount val="35"/>
                <c:lvl>
                  <c:pt idx="0">
                    <c:v>Q2</c:v>
                  </c:pt>
                  <c:pt idx="1">
                    <c:v>Q3</c:v>
                  </c:pt>
                  <c:pt idx="2">
                    <c:v>Q4</c:v>
                  </c:pt>
                  <c:pt idx="3">
                    <c:v>Q1</c:v>
                  </c:pt>
                  <c:pt idx="4">
                    <c:v>Q2</c:v>
                  </c:pt>
                  <c:pt idx="5">
                    <c:v>Q3</c:v>
                  </c:pt>
                  <c:pt idx="6">
                    <c:v>Q4</c:v>
                  </c:pt>
                  <c:pt idx="7">
                    <c:v>Q1</c:v>
                  </c:pt>
                  <c:pt idx="8">
                    <c:v>Q2</c:v>
                  </c:pt>
                  <c:pt idx="9">
                    <c:v>Q3</c:v>
                  </c:pt>
                  <c:pt idx="10">
                    <c:v>Q4</c:v>
                  </c:pt>
                  <c:pt idx="11">
                    <c:v>Q1</c:v>
                  </c:pt>
                  <c:pt idx="12">
                    <c:v>Q2</c:v>
                  </c:pt>
                  <c:pt idx="13">
                    <c:v>Q3</c:v>
                  </c:pt>
                  <c:pt idx="14">
                    <c:v>Q4</c:v>
                  </c:pt>
                  <c:pt idx="15">
                    <c:v>Q1</c:v>
                  </c:pt>
                  <c:pt idx="16">
                    <c:v>Q2</c:v>
                  </c:pt>
                  <c:pt idx="17">
                    <c:v>Q3</c:v>
                  </c:pt>
                  <c:pt idx="18">
                    <c:v>Q4</c:v>
                  </c:pt>
                  <c:pt idx="19">
                    <c:v>Q1</c:v>
                  </c:pt>
                  <c:pt idx="20">
                    <c:v>Q2</c:v>
                  </c:pt>
                  <c:pt idx="21">
                    <c:v>Q3</c:v>
                  </c:pt>
                  <c:pt idx="22">
                    <c:v>Q4</c:v>
                  </c:pt>
                  <c:pt idx="23">
                    <c:v>Q1</c:v>
                  </c:pt>
                  <c:pt idx="24">
                    <c:v>Q2</c:v>
                  </c:pt>
                  <c:pt idx="25">
                    <c:v>Q3</c:v>
                  </c:pt>
                  <c:pt idx="26">
                    <c:v>Q4</c:v>
                  </c:pt>
                  <c:pt idx="27">
                    <c:v>Q1</c:v>
                  </c:pt>
                  <c:pt idx="28">
                    <c:v>Q2</c:v>
                  </c:pt>
                  <c:pt idx="29">
                    <c:v>Q3</c:v>
                  </c:pt>
                  <c:pt idx="30">
                    <c:v>Q4</c:v>
                  </c:pt>
                  <c:pt idx="31">
                    <c:v>Q1</c:v>
                  </c:pt>
                  <c:pt idx="32">
                    <c:v>Q2</c:v>
                  </c:pt>
                  <c:pt idx="33">
                    <c:v>Q3</c:v>
                  </c:pt>
                  <c:pt idx="34">
                    <c:v>Q4</c:v>
                  </c:pt>
                </c:lvl>
                <c:lvl>
                  <c:pt idx="3">
                    <c:v>2012</c:v>
                  </c:pt>
                  <c:pt idx="7">
                    <c:v>2013</c:v>
                  </c:pt>
                  <c:pt idx="11">
                    <c:v>2014</c:v>
                  </c:pt>
                  <c:pt idx="15">
                    <c:v>2015</c:v>
                  </c:pt>
                  <c:pt idx="19">
                    <c:v>2016</c:v>
                  </c:pt>
                  <c:pt idx="23">
                    <c:v>2017</c:v>
                  </c:pt>
                  <c:pt idx="27">
                    <c:v>2018</c:v>
                  </c:pt>
                  <c:pt idx="31">
                    <c:v>2019</c:v>
                  </c:pt>
                </c:lvl>
              </c:multiLvlStrCache>
            </c:multiLvlStrRef>
          </c:cat>
          <c:val>
            <c:numRef>
              <c:f>'G,UK,FR-ONLINE'!$D$3:$D$38</c:f>
              <c:numCache>
                <c:formatCode>_([$$-409]* #,##0.00_);_([$$-409]* \(#,##0.00\);_([$$-409]* "-"??_);_(@_)</c:formatCode>
                <c:ptCount val="36"/>
                <c:pt idx="0">
                  <c:v>35604.42</c:v>
                </c:pt>
                <c:pt idx="1">
                  <c:v>103102.21100000001</c:v>
                </c:pt>
                <c:pt idx="2">
                  <c:v>108153.91379999998</c:v>
                </c:pt>
                <c:pt idx="3">
                  <c:v>162705.34200000003</c:v>
                </c:pt>
                <c:pt idx="4">
                  <c:v>146280.62840000005</c:v>
                </c:pt>
                <c:pt idx="5">
                  <c:v>101257.10200000007</c:v>
                </c:pt>
                <c:pt idx="6">
                  <c:v>139827.66430000003</c:v>
                </c:pt>
                <c:pt idx="7">
                  <c:v>192654.04440000001</c:v>
                </c:pt>
                <c:pt idx="8">
                  <c:v>226927.49229999914</c:v>
                </c:pt>
                <c:pt idx="9">
                  <c:v>318369.959999996</c:v>
                </c:pt>
                <c:pt idx="10">
                  <c:v>443747.68999999348</c:v>
                </c:pt>
                <c:pt idx="11">
                  <c:v>500712.77999999252</c:v>
                </c:pt>
                <c:pt idx="12">
                  <c:v>414969.08999999455</c:v>
                </c:pt>
              </c:numCache>
            </c:numRef>
          </c:val>
          <c:smooth val="0"/>
          <c:extLst>
            <c:ext xmlns:c16="http://schemas.microsoft.com/office/drawing/2014/chart" uri="{C3380CC4-5D6E-409C-BE32-E72D297353CC}">
              <c16:uniqueId val="{0000000D-4D75-430B-ADCA-28362B576BB7}"/>
            </c:ext>
          </c:extLst>
        </c:ser>
        <c:ser>
          <c:idx val="1"/>
          <c:order val="1"/>
          <c:tx>
            <c:strRef>
              <c:f>'G,UK,FR-ONLINE'!$E$1</c:f>
              <c:strCache>
                <c:ptCount val="1"/>
                <c:pt idx="0">
                  <c:v>Forecast( Germany )</c:v>
                </c:pt>
              </c:strCache>
            </c:strRef>
          </c:tx>
          <c:spPr>
            <a:ln w="22225" cap="rnd">
              <a:solidFill>
                <a:schemeClr val="accent2"/>
              </a:solidFill>
              <a:round/>
            </a:ln>
            <a:effectLst/>
          </c:spPr>
          <c:marker>
            <c:symbol val="circle"/>
            <c:size val="6"/>
            <c:spPr>
              <a:solidFill>
                <a:schemeClr val="lt1"/>
              </a:solidFill>
              <a:ln w="15875">
                <a:solidFill>
                  <a:schemeClr val="accent2"/>
                </a:solidFill>
                <a:round/>
              </a:ln>
              <a:effectLst/>
            </c:spPr>
          </c:marker>
          <c:dLbls>
            <c:dLbl>
              <c:idx val="12"/>
              <c:delete val="1"/>
              <c:extLst>
                <c:ext xmlns:c15="http://schemas.microsoft.com/office/drawing/2012/chart" uri="{CE6537A1-D6FC-4f65-9D91-7224C49458BB}"/>
                <c:ext xmlns:c16="http://schemas.microsoft.com/office/drawing/2014/chart" uri="{C3380CC4-5D6E-409C-BE32-E72D297353CC}">
                  <c16:uniqueId val="{0000000E-4D75-430B-ADCA-28362B576BB7}"/>
                </c:ext>
              </c:extLst>
            </c:dLbl>
            <c:dLbl>
              <c:idx val="13"/>
              <c:delete val="1"/>
              <c:extLst>
                <c:ext xmlns:c15="http://schemas.microsoft.com/office/drawing/2012/chart" uri="{CE6537A1-D6FC-4f65-9D91-7224C49458BB}"/>
                <c:ext xmlns:c16="http://schemas.microsoft.com/office/drawing/2014/chart" uri="{C3380CC4-5D6E-409C-BE32-E72D297353CC}">
                  <c16:uniqueId val="{0000000F-4D75-430B-ADCA-28362B576BB7}"/>
                </c:ext>
              </c:extLst>
            </c:dLbl>
            <c:dLbl>
              <c:idx val="14"/>
              <c:delete val="1"/>
              <c:extLst>
                <c:ext xmlns:c15="http://schemas.microsoft.com/office/drawing/2012/chart" uri="{CE6537A1-D6FC-4f65-9D91-7224C49458BB}"/>
                <c:ext xmlns:c16="http://schemas.microsoft.com/office/drawing/2014/chart" uri="{C3380CC4-5D6E-409C-BE32-E72D297353CC}">
                  <c16:uniqueId val="{00000010-4D75-430B-ADCA-28362B576BB7}"/>
                </c:ext>
              </c:extLst>
            </c:dLbl>
            <c:dLbl>
              <c:idx val="15"/>
              <c:delete val="1"/>
              <c:extLst>
                <c:ext xmlns:c15="http://schemas.microsoft.com/office/drawing/2012/chart" uri="{CE6537A1-D6FC-4f65-9D91-7224C49458BB}"/>
                <c:ext xmlns:c16="http://schemas.microsoft.com/office/drawing/2014/chart" uri="{C3380CC4-5D6E-409C-BE32-E72D297353CC}">
                  <c16:uniqueId val="{00000011-4D75-430B-ADCA-28362B576BB7}"/>
                </c:ext>
              </c:extLst>
            </c:dLbl>
            <c:dLbl>
              <c:idx val="16"/>
              <c:delete val="1"/>
              <c:extLst>
                <c:ext xmlns:c15="http://schemas.microsoft.com/office/drawing/2012/chart" uri="{CE6537A1-D6FC-4f65-9D91-7224C49458BB}"/>
                <c:ext xmlns:c16="http://schemas.microsoft.com/office/drawing/2014/chart" uri="{C3380CC4-5D6E-409C-BE32-E72D297353CC}">
                  <c16:uniqueId val="{00000012-4D75-430B-ADCA-28362B576BB7}"/>
                </c:ext>
              </c:extLst>
            </c:dLbl>
            <c:dLbl>
              <c:idx val="17"/>
              <c:delete val="1"/>
              <c:extLst>
                <c:ext xmlns:c15="http://schemas.microsoft.com/office/drawing/2012/chart" uri="{CE6537A1-D6FC-4f65-9D91-7224C49458BB}"/>
                <c:ext xmlns:c16="http://schemas.microsoft.com/office/drawing/2014/chart" uri="{C3380CC4-5D6E-409C-BE32-E72D297353CC}">
                  <c16:uniqueId val="{00000013-4D75-430B-ADCA-28362B576BB7}"/>
                </c:ext>
              </c:extLst>
            </c:dLbl>
            <c:dLbl>
              <c:idx val="18"/>
              <c:delete val="1"/>
              <c:extLst>
                <c:ext xmlns:c15="http://schemas.microsoft.com/office/drawing/2012/chart" uri="{CE6537A1-D6FC-4f65-9D91-7224C49458BB}"/>
                <c:ext xmlns:c16="http://schemas.microsoft.com/office/drawing/2014/chart" uri="{C3380CC4-5D6E-409C-BE32-E72D297353CC}">
                  <c16:uniqueId val="{00000014-4D75-430B-ADCA-28362B576BB7}"/>
                </c:ext>
              </c:extLst>
            </c:dLbl>
            <c:dLbl>
              <c:idx val="19"/>
              <c:delete val="1"/>
              <c:extLst>
                <c:ext xmlns:c15="http://schemas.microsoft.com/office/drawing/2012/chart" uri="{CE6537A1-D6FC-4f65-9D91-7224C49458BB}"/>
                <c:ext xmlns:c16="http://schemas.microsoft.com/office/drawing/2014/chart" uri="{C3380CC4-5D6E-409C-BE32-E72D297353CC}">
                  <c16:uniqueId val="{00000015-4D75-430B-ADCA-28362B576BB7}"/>
                </c:ext>
              </c:extLst>
            </c:dLbl>
            <c:dLbl>
              <c:idx val="20"/>
              <c:delete val="1"/>
              <c:extLst>
                <c:ext xmlns:c15="http://schemas.microsoft.com/office/drawing/2012/chart" uri="{CE6537A1-D6FC-4f65-9D91-7224C49458BB}"/>
                <c:ext xmlns:c16="http://schemas.microsoft.com/office/drawing/2014/chart" uri="{C3380CC4-5D6E-409C-BE32-E72D297353CC}">
                  <c16:uniqueId val="{00000016-4D75-430B-ADCA-28362B576BB7}"/>
                </c:ext>
              </c:extLst>
            </c:dLbl>
            <c:dLbl>
              <c:idx val="21"/>
              <c:delete val="1"/>
              <c:extLst>
                <c:ext xmlns:c15="http://schemas.microsoft.com/office/drawing/2012/chart" uri="{CE6537A1-D6FC-4f65-9D91-7224C49458BB}"/>
                <c:ext xmlns:c16="http://schemas.microsoft.com/office/drawing/2014/chart" uri="{C3380CC4-5D6E-409C-BE32-E72D297353CC}">
                  <c16:uniqueId val="{00000017-4D75-430B-ADCA-28362B576BB7}"/>
                </c:ext>
              </c:extLst>
            </c:dLbl>
            <c:dLbl>
              <c:idx val="22"/>
              <c:delete val="1"/>
              <c:extLst>
                <c:ext xmlns:c15="http://schemas.microsoft.com/office/drawing/2012/chart" uri="{CE6537A1-D6FC-4f65-9D91-7224C49458BB}"/>
                <c:ext xmlns:c16="http://schemas.microsoft.com/office/drawing/2014/chart" uri="{C3380CC4-5D6E-409C-BE32-E72D297353CC}">
                  <c16:uniqueId val="{00000018-4D75-430B-ADCA-28362B576BB7}"/>
                </c:ext>
              </c:extLst>
            </c:dLbl>
            <c:dLbl>
              <c:idx val="23"/>
              <c:delete val="1"/>
              <c:extLst>
                <c:ext xmlns:c15="http://schemas.microsoft.com/office/drawing/2012/chart" uri="{CE6537A1-D6FC-4f65-9D91-7224C49458BB}"/>
                <c:ext xmlns:c16="http://schemas.microsoft.com/office/drawing/2014/chart" uri="{C3380CC4-5D6E-409C-BE32-E72D297353CC}">
                  <c16:uniqueId val="{00000019-4D75-430B-ADCA-28362B576BB7}"/>
                </c:ext>
              </c:extLst>
            </c:dLbl>
            <c:dLbl>
              <c:idx val="24"/>
              <c:delete val="1"/>
              <c:extLst>
                <c:ext xmlns:c15="http://schemas.microsoft.com/office/drawing/2012/chart" uri="{CE6537A1-D6FC-4f65-9D91-7224C49458BB}"/>
                <c:ext xmlns:c16="http://schemas.microsoft.com/office/drawing/2014/chart" uri="{C3380CC4-5D6E-409C-BE32-E72D297353CC}">
                  <c16:uniqueId val="{0000001A-4D75-430B-ADCA-28362B576BB7}"/>
                </c:ext>
              </c:extLst>
            </c:dLbl>
            <c:dLbl>
              <c:idx val="25"/>
              <c:delete val="1"/>
              <c:extLst>
                <c:ext xmlns:c15="http://schemas.microsoft.com/office/drawing/2012/chart" uri="{CE6537A1-D6FC-4f65-9D91-7224C49458BB}"/>
                <c:ext xmlns:c16="http://schemas.microsoft.com/office/drawing/2014/chart" uri="{C3380CC4-5D6E-409C-BE32-E72D297353CC}">
                  <c16:uniqueId val="{0000001B-4D75-430B-ADCA-28362B576BB7}"/>
                </c:ext>
              </c:extLst>
            </c:dLbl>
            <c:dLbl>
              <c:idx val="26"/>
              <c:delete val="1"/>
              <c:extLst>
                <c:ext xmlns:c15="http://schemas.microsoft.com/office/drawing/2012/chart" uri="{CE6537A1-D6FC-4f65-9D91-7224C49458BB}"/>
                <c:ext xmlns:c16="http://schemas.microsoft.com/office/drawing/2014/chart" uri="{C3380CC4-5D6E-409C-BE32-E72D297353CC}">
                  <c16:uniqueId val="{0000001C-4D75-430B-ADCA-28362B576BB7}"/>
                </c:ext>
              </c:extLst>
            </c:dLbl>
            <c:dLbl>
              <c:idx val="27"/>
              <c:delete val="1"/>
              <c:extLst>
                <c:ext xmlns:c15="http://schemas.microsoft.com/office/drawing/2012/chart" uri="{CE6537A1-D6FC-4f65-9D91-7224C49458BB}"/>
                <c:ext xmlns:c16="http://schemas.microsoft.com/office/drawing/2014/chart" uri="{C3380CC4-5D6E-409C-BE32-E72D297353CC}">
                  <c16:uniqueId val="{0000001D-4D75-430B-ADCA-28362B576BB7}"/>
                </c:ext>
              </c:extLst>
            </c:dLbl>
            <c:dLbl>
              <c:idx val="28"/>
              <c:delete val="1"/>
              <c:extLst>
                <c:ext xmlns:c15="http://schemas.microsoft.com/office/drawing/2012/chart" uri="{CE6537A1-D6FC-4f65-9D91-7224C49458BB}"/>
                <c:ext xmlns:c16="http://schemas.microsoft.com/office/drawing/2014/chart" uri="{C3380CC4-5D6E-409C-BE32-E72D297353CC}">
                  <c16:uniqueId val="{0000001E-4D75-430B-ADCA-28362B576BB7}"/>
                </c:ext>
              </c:extLst>
            </c:dLbl>
            <c:dLbl>
              <c:idx val="29"/>
              <c:delete val="1"/>
              <c:extLst>
                <c:ext xmlns:c15="http://schemas.microsoft.com/office/drawing/2012/chart" uri="{CE6537A1-D6FC-4f65-9D91-7224C49458BB}"/>
                <c:ext xmlns:c16="http://schemas.microsoft.com/office/drawing/2014/chart" uri="{C3380CC4-5D6E-409C-BE32-E72D297353CC}">
                  <c16:uniqueId val="{0000001F-4D75-430B-ADCA-28362B576BB7}"/>
                </c:ext>
              </c:extLst>
            </c:dLbl>
            <c:dLbl>
              <c:idx val="30"/>
              <c:delete val="1"/>
              <c:extLst>
                <c:ext xmlns:c15="http://schemas.microsoft.com/office/drawing/2012/chart" uri="{CE6537A1-D6FC-4f65-9D91-7224C49458BB}"/>
                <c:ext xmlns:c16="http://schemas.microsoft.com/office/drawing/2014/chart" uri="{C3380CC4-5D6E-409C-BE32-E72D297353CC}">
                  <c16:uniqueId val="{00000020-4D75-430B-ADCA-28362B576BB7}"/>
                </c:ext>
              </c:extLst>
            </c:dLbl>
            <c:dLbl>
              <c:idx val="31"/>
              <c:delete val="1"/>
              <c:extLst>
                <c:ext xmlns:c15="http://schemas.microsoft.com/office/drawing/2012/chart" uri="{CE6537A1-D6FC-4f65-9D91-7224C49458BB}"/>
                <c:ext xmlns:c16="http://schemas.microsoft.com/office/drawing/2014/chart" uri="{C3380CC4-5D6E-409C-BE32-E72D297353CC}">
                  <c16:uniqueId val="{00000021-4D75-430B-ADCA-28362B576BB7}"/>
                </c:ext>
              </c:extLst>
            </c:dLbl>
            <c:dLbl>
              <c:idx val="32"/>
              <c:delete val="1"/>
              <c:extLst>
                <c:ext xmlns:c15="http://schemas.microsoft.com/office/drawing/2012/chart" uri="{CE6537A1-D6FC-4f65-9D91-7224C49458BB}"/>
                <c:ext xmlns:c16="http://schemas.microsoft.com/office/drawing/2014/chart" uri="{C3380CC4-5D6E-409C-BE32-E72D297353CC}">
                  <c16:uniqueId val="{00000022-4D75-430B-ADCA-28362B576BB7}"/>
                </c:ext>
              </c:extLst>
            </c:dLbl>
            <c:dLbl>
              <c:idx val="33"/>
              <c:delete val="1"/>
              <c:extLst>
                <c:ext xmlns:c15="http://schemas.microsoft.com/office/drawing/2012/chart" uri="{CE6537A1-D6FC-4f65-9D91-7224C49458BB}"/>
                <c:ext xmlns:c16="http://schemas.microsoft.com/office/drawing/2014/chart" uri="{C3380CC4-5D6E-409C-BE32-E72D297353CC}">
                  <c16:uniqueId val="{00000023-4D75-430B-ADCA-28362B576BB7}"/>
                </c:ext>
              </c:extLst>
            </c:dLbl>
            <c:dLbl>
              <c:idx val="34"/>
              <c:layout>
                <c:manualLayout>
                  <c:x val="-1.2401306144004373E-3"/>
                  <c:y val="-4.4642857142857144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4-4D75-430B-ADCA-28362B576BB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'G,UK,FR-ONLINE'!$B$3:$C$37</c:f>
              <c:multiLvlStrCache>
                <c:ptCount val="35"/>
                <c:lvl>
                  <c:pt idx="0">
                    <c:v>Q2</c:v>
                  </c:pt>
                  <c:pt idx="1">
                    <c:v>Q3</c:v>
                  </c:pt>
                  <c:pt idx="2">
                    <c:v>Q4</c:v>
                  </c:pt>
                  <c:pt idx="3">
                    <c:v>Q1</c:v>
                  </c:pt>
                  <c:pt idx="4">
                    <c:v>Q2</c:v>
                  </c:pt>
                  <c:pt idx="5">
                    <c:v>Q3</c:v>
                  </c:pt>
                  <c:pt idx="6">
                    <c:v>Q4</c:v>
                  </c:pt>
                  <c:pt idx="7">
                    <c:v>Q1</c:v>
                  </c:pt>
                  <c:pt idx="8">
                    <c:v>Q2</c:v>
                  </c:pt>
                  <c:pt idx="9">
                    <c:v>Q3</c:v>
                  </c:pt>
                  <c:pt idx="10">
                    <c:v>Q4</c:v>
                  </c:pt>
                  <c:pt idx="11">
                    <c:v>Q1</c:v>
                  </c:pt>
                  <c:pt idx="12">
                    <c:v>Q2</c:v>
                  </c:pt>
                  <c:pt idx="13">
                    <c:v>Q3</c:v>
                  </c:pt>
                  <c:pt idx="14">
                    <c:v>Q4</c:v>
                  </c:pt>
                  <c:pt idx="15">
                    <c:v>Q1</c:v>
                  </c:pt>
                  <c:pt idx="16">
                    <c:v>Q2</c:v>
                  </c:pt>
                  <c:pt idx="17">
                    <c:v>Q3</c:v>
                  </c:pt>
                  <c:pt idx="18">
                    <c:v>Q4</c:v>
                  </c:pt>
                  <c:pt idx="19">
                    <c:v>Q1</c:v>
                  </c:pt>
                  <c:pt idx="20">
                    <c:v>Q2</c:v>
                  </c:pt>
                  <c:pt idx="21">
                    <c:v>Q3</c:v>
                  </c:pt>
                  <c:pt idx="22">
                    <c:v>Q4</c:v>
                  </c:pt>
                  <c:pt idx="23">
                    <c:v>Q1</c:v>
                  </c:pt>
                  <c:pt idx="24">
                    <c:v>Q2</c:v>
                  </c:pt>
                  <c:pt idx="25">
                    <c:v>Q3</c:v>
                  </c:pt>
                  <c:pt idx="26">
                    <c:v>Q4</c:v>
                  </c:pt>
                  <c:pt idx="27">
                    <c:v>Q1</c:v>
                  </c:pt>
                  <c:pt idx="28">
                    <c:v>Q2</c:v>
                  </c:pt>
                  <c:pt idx="29">
                    <c:v>Q3</c:v>
                  </c:pt>
                  <c:pt idx="30">
                    <c:v>Q4</c:v>
                  </c:pt>
                  <c:pt idx="31">
                    <c:v>Q1</c:v>
                  </c:pt>
                  <c:pt idx="32">
                    <c:v>Q2</c:v>
                  </c:pt>
                  <c:pt idx="33">
                    <c:v>Q3</c:v>
                  </c:pt>
                  <c:pt idx="34">
                    <c:v>Q4</c:v>
                  </c:pt>
                </c:lvl>
                <c:lvl>
                  <c:pt idx="3">
                    <c:v>2012</c:v>
                  </c:pt>
                  <c:pt idx="7">
                    <c:v>2013</c:v>
                  </c:pt>
                  <c:pt idx="11">
                    <c:v>2014</c:v>
                  </c:pt>
                  <c:pt idx="15">
                    <c:v>2015</c:v>
                  </c:pt>
                  <c:pt idx="19">
                    <c:v>2016</c:v>
                  </c:pt>
                  <c:pt idx="23">
                    <c:v>2017</c:v>
                  </c:pt>
                  <c:pt idx="27">
                    <c:v>2018</c:v>
                  </c:pt>
                  <c:pt idx="31">
                    <c:v>2019</c:v>
                  </c:pt>
                </c:lvl>
              </c:multiLvlStrCache>
            </c:multiLvlStrRef>
          </c:cat>
          <c:val>
            <c:numRef>
              <c:f>'G,UK,FR-ONLINE'!$E$3:$E$38</c:f>
              <c:numCache>
                <c:formatCode>General</c:formatCode>
                <c:ptCount val="36"/>
                <c:pt idx="12" formatCode="&quot;$&quot;#,##0.00">
                  <c:v>414969.08999999455</c:v>
                </c:pt>
                <c:pt idx="13" formatCode="&quot;$&quot;#,##0.00">
                  <c:v>515935.61115852778</c:v>
                </c:pt>
                <c:pt idx="14" formatCode="&quot;$&quot;#,##0.00">
                  <c:v>511789.67335515114</c:v>
                </c:pt>
                <c:pt idx="15" formatCode="&quot;$&quot;#,##0.00">
                  <c:v>522068.3455947403</c:v>
                </c:pt>
                <c:pt idx="16" formatCode="&quot;$&quot;#,##0.00">
                  <c:v>621937.40456676763</c:v>
                </c:pt>
                <c:pt idx="17" formatCode="&quot;$&quot;#,##0.00">
                  <c:v>617688.3070998732</c:v>
                </c:pt>
                <c:pt idx="18" formatCode="&quot;$&quot;#,##0.00">
                  <c:v>628082.19902700779</c:v>
                </c:pt>
                <c:pt idx="19" formatCode="&quot;$&quot;#,##0.00">
                  <c:v>727893.01213297609</c:v>
                </c:pt>
                <c:pt idx="20" formatCode="&quot;$&quot;#,##0.00">
                  <c:v>723690.10050811316</c:v>
                </c:pt>
                <c:pt idx="21" formatCode="&quot;$&quot;#,##0.00">
                  <c:v>732974.47022471426</c:v>
                </c:pt>
                <c:pt idx="22" formatCode="&quot;$&quot;#,##0.00">
                  <c:v>833893.7791891708</c:v>
                </c:pt>
                <c:pt idx="23" formatCode="&quot;$&quot;#,##0.00">
                  <c:v>829792.81097849004</c:v>
                </c:pt>
                <c:pt idx="24" formatCode="&quot;$&quot;#,##0.00">
                  <c:v>838976.2636329541</c:v>
                </c:pt>
                <c:pt idx="25" formatCode="&quot;$&quot;#,##0.00">
                  <c:v>939942.78479148739</c:v>
                </c:pt>
                <c:pt idx="26" formatCode="&quot;$&quot;#,##0.00">
                  <c:v>935796.8469881108</c:v>
                </c:pt>
                <c:pt idx="27" formatCode="&quot;$&quot;#,##0.00">
                  <c:v>946075.51922769984</c:v>
                </c:pt>
                <c:pt idx="28" formatCode="&quot;$&quot;#,##0.00">
                  <c:v>1045944.5781997273</c:v>
                </c:pt>
                <c:pt idx="29" formatCode="&quot;$&quot;#,##0.00">
                  <c:v>1041695.4807328328</c:v>
                </c:pt>
                <c:pt idx="30" formatCode="&quot;$&quot;#,##0.00">
                  <c:v>1052101.700684529</c:v>
                </c:pt>
                <c:pt idx="31" formatCode="&quot;$&quot;#,##0.00">
                  <c:v>1151900.185765936</c:v>
                </c:pt>
                <c:pt idx="32" formatCode="&quot;$&quot;#,##0.00">
                  <c:v>1147697.2741410728</c:v>
                </c:pt>
                <c:pt idx="33" formatCode="&quot;$&quot;#,##0.00">
                  <c:v>1156981.643857674</c:v>
                </c:pt>
                <c:pt idx="34" formatCode="&quot;$&quot;#,##0.00">
                  <c:v>1257901.4716374502</c:v>
                </c:pt>
              </c:numCache>
            </c:numRef>
          </c:val>
          <c:smooth val="0"/>
          <c:extLst>
            <c:ext xmlns:c16="http://schemas.microsoft.com/office/drawing/2014/chart" uri="{C3380CC4-5D6E-409C-BE32-E72D297353CC}">
              <c16:uniqueId val="{00000025-4D75-430B-ADCA-28362B576BB7}"/>
            </c:ext>
          </c:extLst>
        </c:ser>
        <c:ser>
          <c:idx val="2"/>
          <c:order val="2"/>
          <c:tx>
            <c:strRef>
              <c:f>'G,UK,FR-ONLINE'!$F$1</c:f>
              <c:strCache>
                <c:ptCount val="1"/>
                <c:pt idx="0">
                  <c:v> United Kingdom </c:v>
                </c:pt>
              </c:strCache>
            </c:strRef>
          </c:tx>
          <c:spPr>
            <a:ln w="22225" cap="rnd">
              <a:solidFill>
                <a:schemeClr val="accent3"/>
              </a:solidFill>
              <a:round/>
            </a:ln>
            <a:effectLst/>
          </c:spPr>
          <c:marker>
            <c:symbol val="circle"/>
            <c:size val="6"/>
            <c:spPr>
              <a:solidFill>
                <a:schemeClr val="lt1"/>
              </a:solidFill>
              <a:ln w="15875">
                <a:solidFill>
                  <a:schemeClr val="accent3"/>
                </a:solidFill>
                <a:round/>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26-4D75-430B-ADCA-28362B576BB7}"/>
                </c:ext>
              </c:extLst>
            </c:dLbl>
            <c:dLbl>
              <c:idx val="1"/>
              <c:delete val="1"/>
              <c:extLst>
                <c:ext xmlns:c15="http://schemas.microsoft.com/office/drawing/2012/chart" uri="{CE6537A1-D6FC-4f65-9D91-7224C49458BB}"/>
                <c:ext xmlns:c16="http://schemas.microsoft.com/office/drawing/2014/chart" uri="{C3380CC4-5D6E-409C-BE32-E72D297353CC}">
                  <c16:uniqueId val="{00000027-4D75-430B-ADCA-28362B576BB7}"/>
                </c:ext>
              </c:extLst>
            </c:dLbl>
            <c:dLbl>
              <c:idx val="2"/>
              <c:delete val="1"/>
              <c:extLst>
                <c:ext xmlns:c15="http://schemas.microsoft.com/office/drawing/2012/chart" uri="{CE6537A1-D6FC-4f65-9D91-7224C49458BB}"/>
                <c:ext xmlns:c16="http://schemas.microsoft.com/office/drawing/2014/chart" uri="{C3380CC4-5D6E-409C-BE32-E72D297353CC}">
                  <c16:uniqueId val="{00000028-4D75-430B-ADCA-28362B576BB7}"/>
                </c:ext>
              </c:extLst>
            </c:dLbl>
            <c:dLbl>
              <c:idx val="3"/>
              <c:delete val="1"/>
              <c:extLst>
                <c:ext xmlns:c15="http://schemas.microsoft.com/office/drawing/2012/chart" uri="{CE6537A1-D6FC-4f65-9D91-7224C49458BB}"/>
                <c:ext xmlns:c16="http://schemas.microsoft.com/office/drawing/2014/chart" uri="{C3380CC4-5D6E-409C-BE32-E72D297353CC}">
                  <c16:uniqueId val="{00000029-4D75-430B-ADCA-28362B576BB7}"/>
                </c:ext>
              </c:extLst>
            </c:dLbl>
            <c:dLbl>
              <c:idx val="4"/>
              <c:delete val="1"/>
              <c:extLst>
                <c:ext xmlns:c15="http://schemas.microsoft.com/office/drawing/2012/chart" uri="{CE6537A1-D6FC-4f65-9D91-7224C49458BB}"/>
                <c:ext xmlns:c16="http://schemas.microsoft.com/office/drawing/2014/chart" uri="{C3380CC4-5D6E-409C-BE32-E72D297353CC}">
                  <c16:uniqueId val="{0000002A-4D75-430B-ADCA-28362B576BB7}"/>
                </c:ext>
              </c:extLst>
            </c:dLbl>
            <c:dLbl>
              <c:idx val="5"/>
              <c:delete val="1"/>
              <c:extLst>
                <c:ext xmlns:c15="http://schemas.microsoft.com/office/drawing/2012/chart" uri="{CE6537A1-D6FC-4f65-9D91-7224C49458BB}"/>
                <c:ext xmlns:c16="http://schemas.microsoft.com/office/drawing/2014/chart" uri="{C3380CC4-5D6E-409C-BE32-E72D297353CC}">
                  <c16:uniqueId val="{0000002B-4D75-430B-ADCA-28362B576BB7}"/>
                </c:ext>
              </c:extLst>
            </c:dLbl>
            <c:dLbl>
              <c:idx val="6"/>
              <c:delete val="1"/>
              <c:extLst>
                <c:ext xmlns:c15="http://schemas.microsoft.com/office/drawing/2012/chart" uri="{CE6537A1-D6FC-4f65-9D91-7224C49458BB}"/>
                <c:ext xmlns:c16="http://schemas.microsoft.com/office/drawing/2014/chart" uri="{C3380CC4-5D6E-409C-BE32-E72D297353CC}">
                  <c16:uniqueId val="{0000002C-4D75-430B-ADCA-28362B576BB7}"/>
                </c:ext>
              </c:extLst>
            </c:dLbl>
            <c:dLbl>
              <c:idx val="7"/>
              <c:delete val="1"/>
              <c:extLst>
                <c:ext xmlns:c15="http://schemas.microsoft.com/office/drawing/2012/chart" uri="{CE6537A1-D6FC-4f65-9D91-7224C49458BB}"/>
                <c:ext xmlns:c16="http://schemas.microsoft.com/office/drawing/2014/chart" uri="{C3380CC4-5D6E-409C-BE32-E72D297353CC}">
                  <c16:uniqueId val="{0000002D-4D75-430B-ADCA-28362B576BB7}"/>
                </c:ext>
              </c:extLst>
            </c:dLbl>
            <c:dLbl>
              <c:idx val="8"/>
              <c:delete val="1"/>
              <c:extLst>
                <c:ext xmlns:c15="http://schemas.microsoft.com/office/drawing/2012/chart" uri="{CE6537A1-D6FC-4f65-9D91-7224C49458BB}"/>
                <c:ext xmlns:c16="http://schemas.microsoft.com/office/drawing/2014/chart" uri="{C3380CC4-5D6E-409C-BE32-E72D297353CC}">
                  <c16:uniqueId val="{0000002E-4D75-430B-ADCA-28362B576BB7}"/>
                </c:ext>
              </c:extLst>
            </c:dLbl>
            <c:dLbl>
              <c:idx val="9"/>
              <c:delete val="1"/>
              <c:extLst>
                <c:ext xmlns:c15="http://schemas.microsoft.com/office/drawing/2012/chart" uri="{CE6537A1-D6FC-4f65-9D91-7224C49458BB}"/>
                <c:ext xmlns:c16="http://schemas.microsoft.com/office/drawing/2014/chart" uri="{C3380CC4-5D6E-409C-BE32-E72D297353CC}">
                  <c16:uniqueId val="{0000002F-4D75-430B-ADCA-28362B576BB7}"/>
                </c:ext>
              </c:extLst>
            </c:dLbl>
            <c:dLbl>
              <c:idx val="10"/>
              <c:delete val="1"/>
              <c:extLst>
                <c:ext xmlns:c15="http://schemas.microsoft.com/office/drawing/2012/chart" uri="{CE6537A1-D6FC-4f65-9D91-7224C49458BB}"/>
                <c:ext xmlns:c16="http://schemas.microsoft.com/office/drawing/2014/chart" uri="{C3380CC4-5D6E-409C-BE32-E72D297353CC}">
                  <c16:uniqueId val="{00000030-4D75-430B-ADCA-28362B576BB7}"/>
                </c:ext>
              </c:extLst>
            </c:dLbl>
            <c:dLbl>
              <c:idx val="11"/>
              <c:layout>
                <c:manualLayout>
                  <c:x val="-6.1802295746685561E-2"/>
                  <c:y val="-4.0391156462585114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31-4D75-430B-ADCA-28362B576BB7}"/>
                </c:ext>
              </c:extLst>
            </c:dLbl>
            <c:dLbl>
              <c:idx val="12"/>
              <c:delete val="1"/>
              <c:extLst>
                <c:ext xmlns:c15="http://schemas.microsoft.com/office/drawing/2012/chart" uri="{CE6537A1-D6FC-4f65-9D91-7224C49458BB}"/>
                <c:ext xmlns:c16="http://schemas.microsoft.com/office/drawing/2014/chart" uri="{C3380CC4-5D6E-409C-BE32-E72D297353CC}">
                  <c16:uniqueId val="{00000032-4D75-430B-ADCA-28362B576BB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'G,UK,FR-ONLINE'!$B$3:$C$37</c:f>
              <c:multiLvlStrCache>
                <c:ptCount val="35"/>
                <c:lvl>
                  <c:pt idx="0">
                    <c:v>Q2</c:v>
                  </c:pt>
                  <c:pt idx="1">
                    <c:v>Q3</c:v>
                  </c:pt>
                  <c:pt idx="2">
                    <c:v>Q4</c:v>
                  </c:pt>
                  <c:pt idx="3">
                    <c:v>Q1</c:v>
                  </c:pt>
                  <c:pt idx="4">
                    <c:v>Q2</c:v>
                  </c:pt>
                  <c:pt idx="5">
                    <c:v>Q3</c:v>
                  </c:pt>
                  <c:pt idx="6">
                    <c:v>Q4</c:v>
                  </c:pt>
                  <c:pt idx="7">
                    <c:v>Q1</c:v>
                  </c:pt>
                  <c:pt idx="8">
                    <c:v>Q2</c:v>
                  </c:pt>
                  <c:pt idx="9">
                    <c:v>Q3</c:v>
                  </c:pt>
                  <c:pt idx="10">
                    <c:v>Q4</c:v>
                  </c:pt>
                  <c:pt idx="11">
                    <c:v>Q1</c:v>
                  </c:pt>
                  <c:pt idx="12">
                    <c:v>Q2</c:v>
                  </c:pt>
                  <c:pt idx="13">
                    <c:v>Q3</c:v>
                  </c:pt>
                  <c:pt idx="14">
                    <c:v>Q4</c:v>
                  </c:pt>
                  <c:pt idx="15">
                    <c:v>Q1</c:v>
                  </c:pt>
                  <c:pt idx="16">
                    <c:v>Q2</c:v>
                  </c:pt>
                  <c:pt idx="17">
                    <c:v>Q3</c:v>
                  </c:pt>
                  <c:pt idx="18">
                    <c:v>Q4</c:v>
                  </c:pt>
                  <c:pt idx="19">
                    <c:v>Q1</c:v>
                  </c:pt>
                  <c:pt idx="20">
                    <c:v>Q2</c:v>
                  </c:pt>
                  <c:pt idx="21">
                    <c:v>Q3</c:v>
                  </c:pt>
                  <c:pt idx="22">
                    <c:v>Q4</c:v>
                  </c:pt>
                  <c:pt idx="23">
                    <c:v>Q1</c:v>
                  </c:pt>
                  <c:pt idx="24">
                    <c:v>Q2</c:v>
                  </c:pt>
                  <c:pt idx="25">
                    <c:v>Q3</c:v>
                  </c:pt>
                  <c:pt idx="26">
                    <c:v>Q4</c:v>
                  </c:pt>
                  <c:pt idx="27">
                    <c:v>Q1</c:v>
                  </c:pt>
                  <c:pt idx="28">
                    <c:v>Q2</c:v>
                  </c:pt>
                  <c:pt idx="29">
                    <c:v>Q3</c:v>
                  </c:pt>
                  <c:pt idx="30">
                    <c:v>Q4</c:v>
                  </c:pt>
                  <c:pt idx="31">
                    <c:v>Q1</c:v>
                  </c:pt>
                  <c:pt idx="32">
                    <c:v>Q2</c:v>
                  </c:pt>
                  <c:pt idx="33">
                    <c:v>Q3</c:v>
                  </c:pt>
                  <c:pt idx="34">
                    <c:v>Q4</c:v>
                  </c:pt>
                </c:lvl>
                <c:lvl>
                  <c:pt idx="3">
                    <c:v>2012</c:v>
                  </c:pt>
                  <c:pt idx="7">
                    <c:v>2013</c:v>
                  </c:pt>
                  <c:pt idx="11">
                    <c:v>2014</c:v>
                  </c:pt>
                  <c:pt idx="15">
                    <c:v>2015</c:v>
                  </c:pt>
                  <c:pt idx="19">
                    <c:v>2016</c:v>
                  </c:pt>
                  <c:pt idx="23">
                    <c:v>2017</c:v>
                  </c:pt>
                  <c:pt idx="27">
                    <c:v>2018</c:v>
                  </c:pt>
                  <c:pt idx="31">
                    <c:v>2019</c:v>
                  </c:pt>
                </c:lvl>
              </c:multiLvlStrCache>
            </c:multiLvlStrRef>
          </c:cat>
          <c:val>
            <c:numRef>
              <c:f>'G,UK,FR-ONLINE'!$F$3:$F$38</c:f>
              <c:numCache>
                <c:formatCode>"$"#,##0.00</c:formatCode>
                <c:ptCount val="36"/>
                <c:pt idx="0">
                  <c:v>37498.434600000001</c:v>
                </c:pt>
                <c:pt idx="1">
                  <c:v>172637.77379999991</c:v>
                </c:pt>
                <c:pt idx="2">
                  <c:v>152752.40919999999</c:v>
                </c:pt>
                <c:pt idx="3">
                  <c:v>118653.96460000004</c:v>
                </c:pt>
                <c:pt idx="4">
                  <c:v>111563.75979999996</c:v>
                </c:pt>
                <c:pt idx="5">
                  <c:v>168220.55079999997</c:v>
                </c:pt>
                <c:pt idx="6">
                  <c:v>183594.46069999997</c:v>
                </c:pt>
                <c:pt idx="7">
                  <c:v>179501.67539999995</c:v>
                </c:pt>
                <c:pt idx="8">
                  <c:v>256135.2819999991</c:v>
                </c:pt>
                <c:pt idx="9">
                  <c:v>408339.33999999263</c:v>
                </c:pt>
                <c:pt idx="10">
                  <c:v>555743.54999999027</c:v>
                </c:pt>
                <c:pt idx="11">
                  <c:v>574022.2299999902</c:v>
                </c:pt>
                <c:pt idx="12">
                  <c:v>473048.77999999281</c:v>
                </c:pt>
              </c:numCache>
            </c:numRef>
          </c:val>
          <c:smooth val="0"/>
          <c:extLst>
            <c:ext xmlns:c16="http://schemas.microsoft.com/office/drawing/2014/chart" uri="{C3380CC4-5D6E-409C-BE32-E72D297353CC}">
              <c16:uniqueId val="{00000033-4D75-430B-ADCA-28362B576BB7}"/>
            </c:ext>
          </c:extLst>
        </c:ser>
        <c:ser>
          <c:idx val="3"/>
          <c:order val="3"/>
          <c:tx>
            <c:strRef>
              <c:f>'G,UK,FR-ONLINE'!$G$1</c:f>
              <c:strCache>
                <c:ptCount val="1"/>
                <c:pt idx="0">
                  <c:v>Forecast( United Kingdom )</c:v>
                </c:pt>
              </c:strCache>
            </c:strRef>
          </c:tx>
          <c:spPr>
            <a:ln w="22225" cap="rnd">
              <a:solidFill>
                <a:schemeClr val="accent4"/>
              </a:solidFill>
              <a:round/>
            </a:ln>
            <a:effectLst/>
          </c:spPr>
          <c:marker>
            <c:symbol val="circle"/>
            <c:size val="6"/>
            <c:spPr>
              <a:solidFill>
                <a:schemeClr val="lt1"/>
              </a:solidFill>
              <a:ln w="15875">
                <a:solidFill>
                  <a:schemeClr val="accent4"/>
                </a:solidFill>
                <a:round/>
              </a:ln>
              <a:effectLst/>
            </c:spPr>
          </c:marker>
          <c:dLbls>
            <c:dLbl>
              <c:idx val="12"/>
              <c:delete val="1"/>
              <c:extLst>
                <c:ext xmlns:c15="http://schemas.microsoft.com/office/drawing/2012/chart" uri="{CE6537A1-D6FC-4f65-9D91-7224C49458BB}"/>
                <c:ext xmlns:c16="http://schemas.microsoft.com/office/drawing/2014/chart" uri="{C3380CC4-5D6E-409C-BE32-E72D297353CC}">
                  <c16:uniqueId val="{00000034-4D75-430B-ADCA-28362B576BB7}"/>
                </c:ext>
              </c:extLst>
            </c:dLbl>
            <c:dLbl>
              <c:idx val="13"/>
              <c:delete val="1"/>
              <c:extLst>
                <c:ext xmlns:c15="http://schemas.microsoft.com/office/drawing/2012/chart" uri="{CE6537A1-D6FC-4f65-9D91-7224C49458BB}"/>
                <c:ext xmlns:c16="http://schemas.microsoft.com/office/drawing/2014/chart" uri="{C3380CC4-5D6E-409C-BE32-E72D297353CC}">
                  <c16:uniqueId val="{00000035-4D75-430B-ADCA-28362B576BB7}"/>
                </c:ext>
              </c:extLst>
            </c:dLbl>
            <c:dLbl>
              <c:idx val="14"/>
              <c:delete val="1"/>
              <c:extLst>
                <c:ext xmlns:c15="http://schemas.microsoft.com/office/drawing/2012/chart" uri="{CE6537A1-D6FC-4f65-9D91-7224C49458BB}"/>
                <c:ext xmlns:c16="http://schemas.microsoft.com/office/drawing/2014/chart" uri="{C3380CC4-5D6E-409C-BE32-E72D297353CC}">
                  <c16:uniqueId val="{00000036-4D75-430B-ADCA-28362B576BB7}"/>
                </c:ext>
              </c:extLst>
            </c:dLbl>
            <c:dLbl>
              <c:idx val="15"/>
              <c:delete val="1"/>
              <c:extLst>
                <c:ext xmlns:c15="http://schemas.microsoft.com/office/drawing/2012/chart" uri="{CE6537A1-D6FC-4f65-9D91-7224C49458BB}"/>
                <c:ext xmlns:c16="http://schemas.microsoft.com/office/drawing/2014/chart" uri="{C3380CC4-5D6E-409C-BE32-E72D297353CC}">
                  <c16:uniqueId val="{00000037-4D75-430B-ADCA-28362B576BB7}"/>
                </c:ext>
              </c:extLst>
            </c:dLbl>
            <c:dLbl>
              <c:idx val="16"/>
              <c:delete val="1"/>
              <c:extLst>
                <c:ext xmlns:c15="http://schemas.microsoft.com/office/drawing/2012/chart" uri="{CE6537A1-D6FC-4f65-9D91-7224C49458BB}"/>
                <c:ext xmlns:c16="http://schemas.microsoft.com/office/drawing/2014/chart" uri="{C3380CC4-5D6E-409C-BE32-E72D297353CC}">
                  <c16:uniqueId val="{00000038-4D75-430B-ADCA-28362B576BB7}"/>
                </c:ext>
              </c:extLst>
            </c:dLbl>
            <c:dLbl>
              <c:idx val="17"/>
              <c:delete val="1"/>
              <c:extLst>
                <c:ext xmlns:c15="http://schemas.microsoft.com/office/drawing/2012/chart" uri="{CE6537A1-D6FC-4f65-9D91-7224C49458BB}"/>
                <c:ext xmlns:c16="http://schemas.microsoft.com/office/drawing/2014/chart" uri="{C3380CC4-5D6E-409C-BE32-E72D297353CC}">
                  <c16:uniqueId val="{00000039-4D75-430B-ADCA-28362B576BB7}"/>
                </c:ext>
              </c:extLst>
            </c:dLbl>
            <c:dLbl>
              <c:idx val="18"/>
              <c:delete val="1"/>
              <c:extLst>
                <c:ext xmlns:c15="http://schemas.microsoft.com/office/drawing/2012/chart" uri="{CE6537A1-D6FC-4f65-9D91-7224C49458BB}"/>
                <c:ext xmlns:c16="http://schemas.microsoft.com/office/drawing/2014/chart" uri="{C3380CC4-5D6E-409C-BE32-E72D297353CC}">
                  <c16:uniqueId val="{0000003A-4D75-430B-ADCA-28362B576BB7}"/>
                </c:ext>
              </c:extLst>
            </c:dLbl>
            <c:dLbl>
              <c:idx val="19"/>
              <c:layout>
                <c:manualLayout>
                  <c:x val="-6.7144176088565946E-2"/>
                  <c:y val="-2.97619047619047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3B-4D75-430B-ADCA-28362B576BB7}"/>
                </c:ext>
              </c:extLst>
            </c:dLbl>
            <c:dLbl>
              <c:idx val="20"/>
              <c:delete val="1"/>
              <c:extLst>
                <c:ext xmlns:c15="http://schemas.microsoft.com/office/drawing/2012/chart" uri="{CE6537A1-D6FC-4f65-9D91-7224C49458BB}"/>
                <c:ext xmlns:c16="http://schemas.microsoft.com/office/drawing/2014/chart" uri="{C3380CC4-5D6E-409C-BE32-E72D297353CC}">
                  <c16:uniqueId val="{0000003C-4D75-430B-ADCA-28362B576BB7}"/>
                </c:ext>
              </c:extLst>
            </c:dLbl>
            <c:dLbl>
              <c:idx val="21"/>
              <c:delete val="1"/>
              <c:extLst>
                <c:ext xmlns:c15="http://schemas.microsoft.com/office/drawing/2012/chart" uri="{CE6537A1-D6FC-4f65-9D91-7224C49458BB}"/>
                <c:ext xmlns:c16="http://schemas.microsoft.com/office/drawing/2014/chart" uri="{C3380CC4-5D6E-409C-BE32-E72D297353CC}">
                  <c16:uniqueId val="{0000003D-4D75-430B-ADCA-28362B576BB7}"/>
                </c:ext>
              </c:extLst>
            </c:dLbl>
            <c:dLbl>
              <c:idx val="22"/>
              <c:delete val="1"/>
              <c:extLst>
                <c:ext xmlns:c15="http://schemas.microsoft.com/office/drawing/2012/chart" uri="{CE6537A1-D6FC-4f65-9D91-7224C49458BB}">
                  <c15:layout/>
                </c:ext>
                <c:ext xmlns:c16="http://schemas.microsoft.com/office/drawing/2014/chart" uri="{C3380CC4-5D6E-409C-BE32-E72D297353CC}">
                  <c16:uniqueId val="{0000003E-4D75-430B-ADCA-28362B576BB7}"/>
                </c:ext>
              </c:extLst>
            </c:dLbl>
            <c:dLbl>
              <c:idx val="23"/>
              <c:delete val="1"/>
              <c:extLst>
                <c:ext xmlns:c15="http://schemas.microsoft.com/office/drawing/2012/chart" uri="{CE6537A1-D6FC-4f65-9D91-7224C49458BB}"/>
                <c:ext xmlns:c16="http://schemas.microsoft.com/office/drawing/2014/chart" uri="{C3380CC4-5D6E-409C-BE32-E72D297353CC}">
                  <c16:uniqueId val="{0000003F-4D75-430B-ADCA-28362B576BB7}"/>
                </c:ext>
              </c:extLst>
            </c:dLbl>
            <c:dLbl>
              <c:idx val="24"/>
              <c:delete val="1"/>
              <c:extLst>
                <c:ext xmlns:c15="http://schemas.microsoft.com/office/drawing/2012/chart" uri="{CE6537A1-D6FC-4f65-9D91-7224C49458BB}"/>
                <c:ext xmlns:c16="http://schemas.microsoft.com/office/drawing/2014/chart" uri="{C3380CC4-5D6E-409C-BE32-E72D297353CC}">
                  <c16:uniqueId val="{00000040-4D75-430B-ADCA-28362B576BB7}"/>
                </c:ext>
              </c:extLst>
            </c:dLbl>
            <c:dLbl>
              <c:idx val="25"/>
              <c:delete val="1"/>
              <c:extLst>
                <c:ext xmlns:c15="http://schemas.microsoft.com/office/drawing/2012/chart" uri="{CE6537A1-D6FC-4f65-9D91-7224C49458BB}"/>
                <c:ext xmlns:c16="http://schemas.microsoft.com/office/drawing/2014/chart" uri="{C3380CC4-5D6E-409C-BE32-E72D297353CC}">
                  <c16:uniqueId val="{00000041-4D75-430B-ADCA-28362B576BB7}"/>
                </c:ext>
              </c:extLst>
            </c:dLbl>
            <c:dLbl>
              <c:idx val="26"/>
              <c:delete val="1"/>
              <c:extLst>
                <c:ext xmlns:c15="http://schemas.microsoft.com/office/drawing/2012/chart" uri="{CE6537A1-D6FC-4f65-9D91-7224C49458BB}">
                  <c15:layout/>
                </c:ext>
                <c:ext xmlns:c16="http://schemas.microsoft.com/office/drawing/2014/chart" uri="{C3380CC4-5D6E-409C-BE32-E72D297353CC}">
                  <c16:uniqueId val="{00000042-4D75-430B-ADCA-28362B576BB7}"/>
                </c:ext>
              </c:extLst>
            </c:dLbl>
            <c:dLbl>
              <c:idx val="27"/>
              <c:delete val="1"/>
              <c:extLst>
                <c:ext xmlns:c15="http://schemas.microsoft.com/office/drawing/2012/chart" uri="{CE6537A1-D6FC-4f65-9D91-7224C49458BB}"/>
                <c:ext xmlns:c16="http://schemas.microsoft.com/office/drawing/2014/chart" uri="{C3380CC4-5D6E-409C-BE32-E72D297353CC}">
                  <c16:uniqueId val="{00000043-4D75-430B-ADCA-28362B576BB7}"/>
                </c:ext>
              </c:extLst>
            </c:dLbl>
            <c:dLbl>
              <c:idx val="28"/>
              <c:delete val="1"/>
              <c:extLst>
                <c:ext xmlns:c15="http://schemas.microsoft.com/office/drawing/2012/chart" uri="{CE6537A1-D6FC-4f65-9D91-7224C49458BB}"/>
                <c:ext xmlns:c16="http://schemas.microsoft.com/office/drawing/2014/chart" uri="{C3380CC4-5D6E-409C-BE32-E72D297353CC}">
                  <c16:uniqueId val="{00000044-4D75-430B-ADCA-28362B576BB7}"/>
                </c:ext>
              </c:extLst>
            </c:dLbl>
            <c:dLbl>
              <c:idx val="29"/>
              <c:delete val="1"/>
              <c:extLst>
                <c:ext xmlns:c15="http://schemas.microsoft.com/office/drawing/2012/chart" uri="{CE6537A1-D6FC-4f65-9D91-7224C49458BB}"/>
                <c:ext xmlns:c16="http://schemas.microsoft.com/office/drawing/2014/chart" uri="{C3380CC4-5D6E-409C-BE32-E72D297353CC}">
                  <c16:uniqueId val="{00000045-4D75-430B-ADCA-28362B576BB7}"/>
                </c:ext>
              </c:extLst>
            </c:dLbl>
            <c:dLbl>
              <c:idx val="30"/>
              <c:delete val="1"/>
              <c:extLst>
                <c:ext xmlns:c15="http://schemas.microsoft.com/office/drawing/2012/chart" uri="{CE6537A1-D6FC-4f65-9D91-7224C49458BB}"/>
                <c:ext xmlns:c16="http://schemas.microsoft.com/office/drawing/2014/chart" uri="{C3380CC4-5D6E-409C-BE32-E72D297353CC}">
                  <c16:uniqueId val="{00000046-4D75-430B-ADCA-28362B576BB7}"/>
                </c:ext>
              </c:extLst>
            </c:dLbl>
            <c:dLbl>
              <c:idx val="31"/>
              <c:layout>
                <c:manualLayout>
                  <c:x val="-5.9668803418803519E-2"/>
                  <c:y val="-2.97619047619047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47-4D75-430B-ADCA-28362B576BB7}"/>
                </c:ext>
              </c:extLst>
            </c:dLbl>
            <c:dLbl>
              <c:idx val="32"/>
              <c:delete val="1"/>
              <c:extLst>
                <c:ext xmlns:c15="http://schemas.microsoft.com/office/drawing/2012/chart" uri="{CE6537A1-D6FC-4f65-9D91-7224C49458BB}"/>
                <c:ext xmlns:c16="http://schemas.microsoft.com/office/drawing/2014/chart" uri="{C3380CC4-5D6E-409C-BE32-E72D297353CC}">
                  <c16:uniqueId val="{00000048-4D75-430B-ADCA-28362B576BB7}"/>
                </c:ext>
              </c:extLst>
            </c:dLbl>
            <c:dLbl>
              <c:idx val="33"/>
              <c:delete val="1"/>
              <c:extLst>
                <c:ext xmlns:c15="http://schemas.microsoft.com/office/drawing/2012/chart" uri="{CE6537A1-D6FC-4f65-9D91-7224C49458BB}"/>
                <c:ext xmlns:c16="http://schemas.microsoft.com/office/drawing/2014/chart" uri="{C3380CC4-5D6E-409C-BE32-E72D297353CC}">
                  <c16:uniqueId val="{00000049-4D75-430B-ADCA-28362B576BB7}"/>
                </c:ext>
              </c:extLst>
            </c:dLbl>
            <c:dLbl>
              <c:idx val="34"/>
              <c:layout>
                <c:manualLayout>
                  <c:x val="-2.8490867380123009E-2"/>
                  <c:y val="-2.97619047619047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4A-4D75-430B-ADCA-28362B576BB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'G,UK,FR-ONLINE'!$B$3:$C$37</c:f>
              <c:multiLvlStrCache>
                <c:ptCount val="35"/>
                <c:lvl>
                  <c:pt idx="0">
                    <c:v>Q2</c:v>
                  </c:pt>
                  <c:pt idx="1">
                    <c:v>Q3</c:v>
                  </c:pt>
                  <c:pt idx="2">
                    <c:v>Q4</c:v>
                  </c:pt>
                  <c:pt idx="3">
                    <c:v>Q1</c:v>
                  </c:pt>
                  <c:pt idx="4">
                    <c:v>Q2</c:v>
                  </c:pt>
                  <c:pt idx="5">
                    <c:v>Q3</c:v>
                  </c:pt>
                  <c:pt idx="6">
                    <c:v>Q4</c:v>
                  </c:pt>
                  <c:pt idx="7">
                    <c:v>Q1</c:v>
                  </c:pt>
                  <c:pt idx="8">
                    <c:v>Q2</c:v>
                  </c:pt>
                  <c:pt idx="9">
                    <c:v>Q3</c:v>
                  </c:pt>
                  <c:pt idx="10">
                    <c:v>Q4</c:v>
                  </c:pt>
                  <c:pt idx="11">
                    <c:v>Q1</c:v>
                  </c:pt>
                  <c:pt idx="12">
                    <c:v>Q2</c:v>
                  </c:pt>
                  <c:pt idx="13">
                    <c:v>Q3</c:v>
                  </c:pt>
                  <c:pt idx="14">
                    <c:v>Q4</c:v>
                  </c:pt>
                  <c:pt idx="15">
                    <c:v>Q1</c:v>
                  </c:pt>
                  <c:pt idx="16">
                    <c:v>Q2</c:v>
                  </c:pt>
                  <c:pt idx="17">
                    <c:v>Q3</c:v>
                  </c:pt>
                  <c:pt idx="18">
                    <c:v>Q4</c:v>
                  </c:pt>
                  <c:pt idx="19">
                    <c:v>Q1</c:v>
                  </c:pt>
                  <c:pt idx="20">
                    <c:v>Q2</c:v>
                  </c:pt>
                  <c:pt idx="21">
                    <c:v>Q3</c:v>
                  </c:pt>
                  <c:pt idx="22">
                    <c:v>Q4</c:v>
                  </c:pt>
                  <c:pt idx="23">
                    <c:v>Q1</c:v>
                  </c:pt>
                  <c:pt idx="24">
                    <c:v>Q2</c:v>
                  </c:pt>
                  <c:pt idx="25">
                    <c:v>Q3</c:v>
                  </c:pt>
                  <c:pt idx="26">
                    <c:v>Q4</c:v>
                  </c:pt>
                  <c:pt idx="27">
                    <c:v>Q1</c:v>
                  </c:pt>
                  <c:pt idx="28">
                    <c:v>Q2</c:v>
                  </c:pt>
                  <c:pt idx="29">
                    <c:v>Q3</c:v>
                  </c:pt>
                  <c:pt idx="30">
                    <c:v>Q4</c:v>
                  </c:pt>
                  <c:pt idx="31">
                    <c:v>Q1</c:v>
                  </c:pt>
                  <c:pt idx="32">
                    <c:v>Q2</c:v>
                  </c:pt>
                  <c:pt idx="33">
                    <c:v>Q3</c:v>
                  </c:pt>
                  <c:pt idx="34">
                    <c:v>Q4</c:v>
                  </c:pt>
                </c:lvl>
                <c:lvl>
                  <c:pt idx="3">
                    <c:v>2012</c:v>
                  </c:pt>
                  <c:pt idx="7">
                    <c:v>2013</c:v>
                  </c:pt>
                  <c:pt idx="11">
                    <c:v>2014</c:v>
                  </c:pt>
                  <c:pt idx="15">
                    <c:v>2015</c:v>
                  </c:pt>
                  <c:pt idx="19">
                    <c:v>2016</c:v>
                  </c:pt>
                  <c:pt idx="23">
                    <c:v>2017</c:v>
                  </c:pt>
                  <c:pt idx="27">
                    <c:v>2018</c:v>
                  </c:pt>
                  <c:pt idx="31">
                    <c:v>2019</c:v>
                  </c:pt>
                </c:lvl>
              </c:multiLvlStrCache>
            </c:multiLvlStrRef>
          </c:cat>
          <c:val>
            <c:numRef>
              <c:f>'G,UK,FR-ONLINE'!$G$3:$G$38</c:f>
              <c:numCache>
                <c:formatCode>General</c:formatCode>
                <c:ptCount val="36"/>
                <c:pt idx="12" formatCode="&quot;$&quot;#,##0.00">
                  <c:v>473048.77999999281</c:v>
                </c:pt>
                <c:pt idx="13" formatCode="&quot;$&quot;#,##0.00">
                  <c:v>556302.24972611642</c:v>
                </c:pt>
                <c:pt idx="14" formatCode="&quot;$&quot;#,##0.00">
                  <c:v>686473.90624476771</c:v>
                </c:pt>
                <c:pt idx="15" formatCode="&quot;$&quot;#,##0.00">
                  <c:v>668964.43518650497</c:v>
                </c:pt>
                <c:pt idx="16" formatCode="&quot;$&quot;#,##0.00">
                  <c:v>590173.77172464668</c:v>
                </c:pt>
                <c:pt idx="17" formatCode="&quot;$&quot;#,##0.00">
                  <c:v>691519.39734118909</c:v>
                </c:pt>
                <c:pt idx="18" formatCode="&quot;$&quot;#,##0.00">
                  <c:v>821149.41407855134</c:v>
                </c:pt>
                <c:pt idx="19" formatCode="&quot;$&quot;#,##0.00">
                  <c:v>915559.69546937139</c:v>
                </c:pt>
                <c:pt idx="20" formatCode="&quot;$&quot;#,##0.00">
                  <c:v>709054.90213776706</c:v>
                </c:pt>
                <c:pt idx="21" formatCode="&quot;$&quot;#,##0.00">
                  <c:v>803516.30789701827</c:v>
                </c:pt>
                <c:pt idx="22" formatCode="&quot;$&quot;#,##0.00">
                  <c:v>1073366.5785951247</c:v>
                </c:pt>
                <c:pt idx="23" formatCode="&quot;$&quot;#,##0.00">
                  <c:v>1072678.807018707</c:v>
                </c:pt>
                <c:pt idx="24" formatCode="&quot;$&quot;#,##0.00">
                  <c:v>807521.10679071862</c:v>
                </c:pt>
                <c:pt idx="25" formatCode="&quot;$&quot;#,##0.00">
                  <c:v>1016182.5911574775</c:v>
                </c:pt>
                <c:pt idx="26" formatCode="&quot;$&quot;#,##0.00">
                  <c:v>1234066.1723128883</c:v>
                </c:pt>
                <c:pt idx="27" formatCode="&quot;$&quot;#,##0.00">
                  <c:v>1204333.7717401958</c:v>
                </c:pt>
                <c:pt idx="28" formatCode="&quot;$&quot;#,##0.00">
                  <c:v>994494.49441705307</c:v>
                </c:pt>
                <c:pt idx="29" formatCode="&quot;$&quot;#,##0.00">
                  <c:v>1151399.7387725501</c:v>
                </c:pt>
                <c:pt idx="30" formatCode="&quot;$&quot;#,##0.00">
                  <c:v>1368755.8840013796</c:v>
                </c:pt>
                <c:pt idx="31" formatCode="&quot;$&quot;#,##0.00">
                  <c:v>1450929.0320230622</c:v>
                </c:pt>
                <c:pt idx="32" formatCode="&quot;$&quot;#,##0.00">
                  <c:v>1113375.6248301736</c:v>
                </c:pt>
                <c:pt idx="33" formatCode="&quot;$&quot;#,##0.00">
                  <c:v>1263396.6493283792</c:v>
                </c:pt>
                <c:pt idx="34" formatCode="&quot;$&quot;#,##0.00">
                  <c:v>1620955.9009833811</c:v>
                </c:pt>
              </c:numCache>
            </c:numRef>
          </c:val>
          <c:smooth val="0"/>
          <c:extLst>
            <c:ext xmlns:c16="http://schemas.microsoft.com/office/drawing/2014/chart" uri="{C3380CC4-5D6E-409C-BE32-E72D297353CC}">
              <c16:uniqueId val="{0000004B-4D75-430B-ADCA-28362B576BB7}"/>
            </c:ext>
          </c:extLst>
        </c:ser>
        <c:ser>
          <c:idx val="4"/>
          <c:order val="4"/>
          <c:tx>
            <c:strRef>
              <c:f>'G,UK,FR-ONLINE'!$H$1</c:f>
              <c:strCache>
                <c:ptCount val="1"/>
                <c:pt idx="0">
                  <c:v> France </c:v>
                </c:pt>
              </c:strCache>
            </c:strRef>
          </c:tx>
          <c:spPr>
            <a:ln w="22225" cap="rnd">
              <a:solidFill>
                <a:schemeClr val="accent5"/>
              </a:solidFill>
              <a:round/>
            </a:ln>
            <a:effectLst/>
          </c:spPr>
          <c:marker>
            <c:symbol val="circle"/>
            <c:size val="6"/>
            <c:spPr>
              <a:solidFill>
                <a:schemeClr val="lt1"/>
              </a:solidFill>
              <a:ln w="15875">
                <a:solidFill>
                  <a:schemeClr val="accent5"/>
                </a:solidFill>
                <a:round/>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4C-4D75-430B-ADCA-28362B576BB7}"/>
                </c:ext>
              </c:extLst>
            </c:dLbl>
            <c:dLbl>
              <c:idx val="1"/>
              <c:delete val="1"/>
              <c:extLst>
                <c:ext xmlns:c15="http://schemas.microsoft.com/office/drawing/2012/chart" uri="{CE6537A1-D6FC-4f65-9D91-7224C49458BB}"/>
                <c:ext xmlns:c16="http://schemas.microsoft.com/office/drawing/2014/chart" uri="{C3380CC4-5D6E-409C-BE32-E72D297353CC}">
                  <c16:uniqueId val="{0000004D-4D75-430B-ADCA-28362B576BB7}"/>
                </c:ext>
              </c:extLst>
            </c:dLbl>
            <c:dLbl>
              <c:idx val="2"/>
              <c:delete val="1"/>
              <c:extLst>
                <c:ext xmlns:c15="http://schemas.microsoft.com/office/drawing/2012/chart" uri="{CE6537A1-D6FC-4f65-9D91-7224C49458BB}"/>
                <c:ext xmlns:c16="http://schemas.microsoft.com/office/drawing/2014/chart" uri="{C3380CC4-5D6E-409C-BE32-E72D297353CC}">
                  <c16:uniqueId val="{0000004E-4D75-430B-ADCA-28362B576BB7}"/>
                </c:ext>
              </c:extLst>
            </c:dLbl>
            <c:dLbl>
              <c:idx val="3"/>
              <c:delete val="1"/>
              <c:extLst>
                <c:ext xmlns:c15="http://schemas.microsoft.com/office/drawing/2012/chart" uri="{CE6537A1-D6FC-4f65-9D91-7224C49458BB}"/>
                <c:ext xmlns:c16="http://schemas.microsoft.com/office/drawing/2014/chart" uri="{C3380CC4-5D6E-409C-BE32-E72D297353CC}">
                  <c16:uniqueId val="{0000004F-4D75-430B-ADCA-28362B576BB7}"/>
                </c:ext>
              </c:extLst>
            </c:dLbl>
            <c:dLbl>
              <c:idx val="4"/>
              <c:delete val="1"/>
              <c:extLst>
                <c:ext xmlns:c15="http://schemas.microsoft.com/office/drawing/2012/chart" uri="{CE6537A1-D6FC-4f65-9D91-7224C49458BB}"/>
                <c:ext xmlns:c16="http://schemas.microsoft.com/office/drawing/2014/chart" uri="{C3380CC4-5D6E-409C-BE32-E72D297353CC}">
                  <c16:uniqueId val="{00000050-4D75-430B-ADCA-28362B576BB7}"/>
                </c:ext>
              </c:extLst>
            </c:dLbl>
            <c:dLbl>
              <c:idx val="5"/>
              <c:delete val="1"/>
              <c:extLst>
                <c:ext xmlns:c15="http://schemas.microsoft.com/office/drawing/2012/chart" uri="{CE6537A1-D6FC-4f65-9D91-7224C49458BB}"/>
                <c:ext xmlns:c16="http://schemas.microsoft.com/office/drawing/2014/chart" uri="{C3380CC4-5D6E-409C-BE32-E72D297353CC}">
                  <c16:uniqueId val="{00000051-4D75-430B-ADCA-28362B576BB7}"/>
                </c:ext>
              </c:extLst>
            </c:dLbl>
            <c:dLbl>
              <c:idx val="6"/>
              <c:delete val="1"/>
              <c:extLst>
                <c:ext xmlns:c15="http://schemas.microsoft.com/office/drawing/2012/chart" uri="{CE6537A1-D6FC-4f65-9D91-7224C49458BB}"/>
                <c:ext xmlns:c16="http://schemas.microsoft.com/office/drawing/2014/chart" uri="{C3380CC4-5D6E-409C-BE32-E72D297353CC}">
                  <c16:uniqueId val="{00000052-4D75-430B-ADCA-28362B576BB7}"/>
                </c:ext>
              </c:extLst>
            </c:dLbl>
            <c:dLbl>
              <c:idx val="7"/>
              <c:delete val="1"/>
              <c:extLst>
                <c:ext xmlns:c15="http://schemas.microsoft.com/office/drawing/2012/chart" uri="{CE6537A1-D6FC-4f65-9D91-7224C49458BB}"/>
                <c:ext xmlns:c16="http://schemas.microsoft.com/office/drawing/2014/chart" uri="{C3380CC4-5D6E-409C-BE32-E72D297353CC}">
                  <c16:uniqueId val="{00000053-4D75-430B-ADCA-28362B576BB7}"/>
                </c:ext>
              </c:extLst>
            </c:dLbl>
            <c:dLbl>
              <c:idx val="8"/>
              <c:delete val="1"/>
              <c:extLst>
                <c:ext xmlns:c15="http://schemas.microsoft.com/office/drawing/2012/chart" uri="{CE6537A1-D6FC-4f65-9D91-7224C49458BB}"/>
                <c:ext xmlns:c16="http://schemas.microsoft.com/office/drawing/2014/chart" uri="{C3380CC4-5D6E-409C-BE32-E72D297353CC}">
                  <c16:uniqueId val="{00000054-4D75-430B-ADCA-28362B576BB7}"/>
                </c:ext>
              </c:extLst>
            </c:dLbl>
            <c:dLbl>
              <c:idx val="9"/>
              <c:delete val="1"/>
              <c:extLst>
                <c:ext xmlns:c15="http://schemas.microsoft.com/office/drawing/2012/chart" uri="{CE6537A1-D6FC-4f65-9D91-7224C49458BB}"/>
                <c:ext xmlns:c16="http://schemas.microsoft.com/office/drawing/2014/chart" uri="{C3380CC4-5D6E-409C-BE32-E72D297353CC}">
                  <c16:uniqueId val="{00000055-4D75-430B-ADCA-28362B576BB7}"/>
                </c:ext>
              </c:extLst>
            </c:dLbl>
            <c:dLbl>
              <c:idx val="10"/>
              <c:delete val="1"/>
              <c:extLst>
                <c:ext xmlns:c15="http://schemas.microsoft.com/office/drawing/2012/chart" uri="{CE6537A1-D6FC-4f65-9D91-7224C49458BB}"/>
                <c:ext xmlns:c16="http://schemas.microsoft.com/office/drawing/2014/chart" uri="{C3380CC4-5D6E-409C-BE32-E72D297353CC}">
                  <c16:uniqueId val="{00000056-4D75-430B-ADCA-28362B576BB7}"/>
                </c:ext>
              </c:extLst>
            </c:dLbl>
            <c:dLbl>
              <c:idx val="11"/>
              <c:layout>
                <c:manualLayout>
                  <c:x val="-2.0402723097112861E-2"/>
                  <c:y val="9.3537414965986401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57-4D75-430B-ADCA-28362B576BB7}"/>
                </c:ext>
              </c:extLst>
            </c:dLbl>
            <c:dLbl>
              <c:idx val="12"/>
              <c:delete val="1"/>
              <c:extLst>
                <c:ext xmlns:c15="http://schemas.microsoft.com/office/drawing/2012/chart" uri="{CE6537A1-D6FC-4f65-9D91-7224C49458BB}"/>
                <c:ext xmlns:c16="http://schemas.microsoft.com/office/drawing/2014/chart" uri="{C3380CC4-5D6E-409C-BE32-E72D297353CC}">
                  <c16:uniqueId val="{00000058-4D75-430B-ADCA-28362B576BB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'G,UK,FR-ONLINE'!$B$3:$C$37</c:f>
              <c:multiLvlStrCache>
                <c:ptCount val="35"/>
                <c:lvl>
                  <c:pt idx="0">
                    <c:v>Q2</c:v>
                  </c:pt>
                  <c:pt idx="1">
                    <c:v>Q3</c:v>
                  </c:pt>
                  <c:pt idx="2">
                    <c:v>Q4</c:v>
                  </c:pt>
                  <c:pt idx="3">
                    <c:v>Q1</c:v>
                  </c:pt>
                  <c:pt idx="4">
                    <c:v>Q2</c:v>
                  </c:pt>
                  <c:pt idx="5">
                    <c:v>Q3</c:v>
                  </c:pt>
                  <c:pt idx="6">
                    <c:v>Q4</c:v>
                  </c:pt>
                  <c:pt idx="7">
                    <c:v>Q1</c:v>
                  </c:pt>
                  <c:pt idx="8">
                    <c:v>Q2</c:v>
                  </c:pt>
                  <c:pt idx="9">
                    <c:v>Q3</c:v>
                  </c:pt>
                  <c:pt idx="10">
                    <c:v>Q4</c:v>
                  </c:pt>
                  <c:pt idx="11">
                    <c:v>Q1</c:v>
                  </c:pt>
                  <c:pt idx="12">
                    <c:v>Q2</c:v>
                  </c:pt>
                  <c:pt idx="13">
                    <c:v>Q3</c:v>
                  </c:pt>
                  <c:pt idx="14">
                    <c:v>Q4</c:v>
                  </c:pt>
                  <c:pt idx="15">
                    <c:v>Q1</c:v>
                  </c:pt>
                  <c:pt idx="16">
                    <c:v>Q2</c:v>
                  </c:pt>
                  <c:pt idx="17">
                    <c:v>Q3</c:v>
                  </c:pt>
                  <c:pt idx="18">
                    <c:v>Q4</c:v>
                  </c:pt>
                  <c:pt idx="19">
                    <c:v>Q1</c:v>
                  </c:pt>
                  <c:pt idx="20">
                    <c:v>Q2</c:v>
                  </c:pt>
                  <c:pt idx="21">
                    <c:v>Q3</c:v>
                  </c:pt>
                  <c:pt idx="22">
                    <c:v>Q4</c:v>
                  </c:pt>
                  <c:pt idx="23">
                    <c:v>Q1</c:v>
                  </c:pt>
                  <c:pt idx="24">
                    <c:v>Q2</c:v>
                  </c:pt>
                  <c:pt idx="25">
                    <c:v>Q3</c:v>
                  </c:pt>
                  <c:pt idx="26">
                    <c:v>Q4</c:v>
                  </c:pt>
                  <c:pt idx="27">
                    <c:v>Q1</c:v>
                  </c:pt>
                  <c:pt idx="28">
                    <c:v>Q2</c:v>
                  </c:pt>
                  <c:pt idx="29">
                    <c:v>Q3</c:v>
                  </c:pt>
                  <c:pt idx="30">
                    <c:v>Q4</c:v>
                  </c:pt>
                  <c:pt idx="31">
                    <c:v>Q1</c:v>
                  </c:pt>
                  <c:pt idx="32">
                    <c:v>Q2</c:v>
                  </c:pt>
                  <c:pt idx="33">
                    <c:v>Q3</c:v>
                  </c:pt>
                  <c:pt idx="34">
                    <c:v>Q4</c:v>
                  </c:pt>
                </c:lvl>
                <c:lvl>
                  <c:pt idx="3">
                    <c:v>2012</c:v>
                  </c:pt>
                  <c:pt idx="7">
                    <c:v>2013</c:v>
                  </c:pt>
                  <c:pt idx="11">
                    <c:v>2014</c:v>
                  </c:pt>
                  <c:pt idx="15">
                    <c:v>2015</c:v>
                  </c:pt>
                  <c:pt idx="19">
                    <c:v>2016</c:v>
                  </c:pt>
                  <c:pt idx="23">
                    <c:v>2017</c:v>
                  </c:pt>
                  <c:pt idx="27">
                    <c:v>2018</c:v>
                  </c:pt>
                  <c:pt idx="31">
                    <c:v>2019</c:v>
                  </c:pt>
                </c:lvl>
              </c:multiLvlStrCache>
            </c:multiLvlStrRef>
          </c:cat>
          <c:val>
            <c:numRef>
              <c:f>'G,UK,FR-ONLINE'!$H$3:$H$38</c:f>
              <c:numCache>
                <c:formatCode>"$"#,##0.00</c:formatCode>
                <c:ptCount val="36"/>
                <c:pt idx="0">
                  <c:v>40174.326399999998</c:v>
                </c:pt>
                <c:pt idx="1">
                  <c:v>65921.314599999983</c:v>
                </c:pt>
                <c:pt idx="2">
                  <c:v>107722.1174</c:v>
                </c:pt>
                <c:pt idx="3">
                  <c:v>113144.40200000002</c:v>
                </c:pt>
                <c:pt idx="4">
                  <c:v>129741.5534</c:v>
                </c:pt>
                <c:pt idx="5">
                  <c:v>134661.53659999999</c:v>
                </c:pt>
                <c:pt idx="6">
                  <c:v>144874.7102</c:v>
                </c:pt>
                <c:pt idx="7">
                  <c:v>171753.62059999994</c:v>
                </c:pt>
                <c:pt idx="8">
                  <c:v>244235.62309999921</c:v>
                </c:pt>
                <c:pt idx="9">
                  <c:v>268905.06999999727</c:v>
                </c:pt>
                <c:pt idx="10">
                  <c:v>416323.24999999354</c:v>
                </c:pt>
                <c:pt idx="11">
                  <c:v>455463.84999999165</c:v>
                </c:pt>
                <c:pt idx="12">
                  <c:v>351096.33999999549</c:v>
                </c:pt>
              </c:numCache>
            </c:numRef>
          </c:val>
          <c:smooth val="0"/>
          <c:extLst>
            <c:ext xmlns:c16="http://schemas.microsoft.com/office/drawing/2014/chart" uri="{C3380CC4-5D6E-409C-BE32-E72D297353CC}">
              <c16:uniqueId val="{00000059-4D75-430B-ADCA-28362B576BB7}"/>
            </c:ext>
          </c:extLst>
        </c:ser>
        <c:ser>
          <c:idx val="5"/>
          <c:order val="5"/>
          <c:tx>
            <c:strRef>
              <c:f>'G,UK,FR-ONLINE'!$I$1</c:f>
              <c:strCache>
                <c:ptCount val="1"/>
                <c:pt idx="0">
                  <c:v>Forecast( France )</c:v>
                </c:pt>
              </c:strCache>
            </c:strRef>
          </c:tx>
          <c:spPr>
            <a:ln w="22225" cap="rnd">
              <a:solidFill>
                <a:schemeClr val="accent6"/>
              </a:solidFill>
              <a:round/>
            </a:ln>
            <a:effectLst/>
          </c:spPr>
          <c:marker>
            <c:symbol val="circle"/>
            <c:size val="6"/>
            <c:spPr>
              <a:solidFill>
                <a:schemeClr val="lt1"/>
              </a:solidFill>
              <a:ln w="15875">
                <a:solidFill>
                  <a:schemeClr val="accent6"/>
                </a:solidFill>
                <a:round/>
              </a:ln>
              <a:effectLst/>
            </c:spPr>
          </c:marker>
          <c:dLbls>
            <c:dLbl>
              <c:idx val="12"/>
              <c:delete val="1"/>
              <c:extLst>
                <c:ext xmlns:c15="http://schemas.microsoft.com/office/drawing/2012/chart" uri="{CE6537A1-D6FC-4f65-9D91-7224C49458BB}"/>
                <c:ext xmlns:c16="http://schemas.microsoft.com/office/drawing/2014/chart" uri="{C3380CC4-5D6E-409C-BE32-E72D297353CC}">
                  <c16:uniqueId val="{0000005A-4D75-430B-ADCA-28362B576BB7}"/>
                </c:ext>
              </c:extLst>
            </c:dLbl>
            <c:dLbl>
              <c:idx val="13"/>
              <c:delete val="1"/>
              <c:extLst>
                <c:ext xmlns:c15="http://schemas.microsoft.com/office/drawing/2012/chart" uri="{CE6537A1-D6FC-4f65-9D91-7224C49458BB}"/>
                <c:ext xmlns:c16="http://schemas.microsoft.com/office/drawing/2014/chart" uri="{C3380CC4-5D6E-409C-BE32-E72D297353CC}">
                  <c16:uniqueId val="{0000005B-4D75-430B-ADCA-28362B576BB7}"/>
                </c:ext>
              </c:extLst>
            </c:dLbl>
            <c:dLbl>
              <c:idx val="14"/>
              <c:delete val="1"/>
              <c:extLst>
                <c:ext xmlns:c15="http://schemas.microsoft.com/office/drawing/2012/chart" uri="{CE6537A1-D6FC-4f65-9D91-7224C49458BB}"/>
                <c:ext xmlns:c16="http://schemas.microsoft.com/office/drawing/2014/chart" uri="{C3380CC4-5D6E-409C-BE32-E72D297353CC}">
                  <c16:uniqueId val="{0000005C-4D75-430B-ADCA-28362B576BB7}"/>
                </c:ext>
              </c:extLst>
            </c:dLbl>
            <c:dLbl>
              <c:idx val="15"/>
              <c:delete val="1"/>
              <c:extLst>
                <c:ext xmlns:c15="http://schemas.microsoft.com/office/drawing/2012/chart" uri="{CE6537A1-D6FC-4f65-9D91-7224C49458BB}"/>
                <c:ext xmlns:c16="http://schemas.microsoft.com/office/drawing/2014/chart" uri="{C3380CC4-5D6E-409C-BE32-E72D297353CC}">
                  <c16:uniqueId val="{0000005D-4D75-430B-ADCA-28362B576BB7}"/>
                </c:ext>
              </c:extLst>
            </c:dLbl>
            <c:dLbl>
              <c:idx val="16"/>
              <c:delete val="1"/>
              <c:extLst>
                <c:ext xmlns:c15="http://schemas.microsoft.com/office/drawing/2012/chart" uri="{CE6537A1-D6FC-4f65-9D91-7224C49458BB}"/>
                <c:ext xmlns:c16="http://schemas.microsoft.com/office/drawing/2014/chart" uri="{C3380CC4-5D6E-409C-BE32-E72D297353CC}">
                  <c16:uniqueId val="{0000005E-4D75-430B-ADCA-28362B576BB7}"/>
                </c:ext>
              </c:extLst>
            </c:dLbl>
            <c:dLbl>
              <c:idx val="17"/>
              <c:delete val="1"/>
              <c:extLst>
                <c:ext xmlns:c15="http://schemas.microsoft.com/office/drawing/2012/chart" uri="{CE6537A1-D6FC-4f65-9D91-7224C49458BB}"/>
                <c:ext xmlns:c16="http://schemas.microsoft.com/office/drawing/2014/chart" uri="{C3380CC4-5D6E-409C-BE32-E72D297353CC}">
                  <c16:uniqueId val="{0000005F-4D75-430B-ADCA-28362B576BB7}"/>
                </c:ext>
              </c:extLst>
            </c:dLbl>
            <c:dLbl>
              <c:idx val="18"/>
              <c:delete val="1"/>
              <c:extLst>
                <c:ext xmlns:c15="http://schemas.microsoft.com/office/drawing/2012/chart" uri="{CE6537A1-D6FC-4f65-9D91-7224C49458BB}"/>
                <c:ext xmlns:c16="http://schemas.microsoft.com/office/drawing/2014/chart" uri="{C3380CC4-5D6E-409C-BE32-E72D297353CC}">
                  <c16:uniqueId val="{00000060-4D75-430B-ADCA-28362B576BB7}"/>
                </c:ext>
              </c:extLst>
            </c:dLbl>
            <c:dLbl>
              <c:idx val="19"/>
              <c:delete val="1"/>
              <c:extLst>
                <c:ext xmlns:c15="http://schemas.microsoft.com/office/drawing/2012/chart" uri="{CE6537A1-D6FC-4f65-9D91-7224C49458BB}"/>
                <c:ext xmlns:c16="http://schemas.microsoft.com/office/drawing/2014/chart" uri="{C3380CC4-5D6E-409C-BE32-E72D297353CC}">
                  <c16:uniqueId val="{00000061-4D75-430B-ADCA-28362B576BB7}"/>
                </c:ext>
              </c:extLst>
            </c:dLbl>
            <c:dLbl>
              <c:idx val="20"/>
              <c:delete val="1"/>
              <c:extLst>
                <c:ext xmlns:c15="http://schemas.microsoft.com/office/drawing/2012/chart" uri="{CE6537A1-D6FC-4f65-9D91-7224C49458BB}"/>
                <c:ext xmlns:c16="http://schemas.microsoft.com/office/drawing/2014/chart" uri="{C3380CC4-5D6E-409C-BE32-E72D297353CC}">
                  <c16:uniqueId val="{00000062-4D75-430B-ADCA-28362B576BB7}"/>
                </c:ext>
              </c:extLst>
            </c:dLbl>
            <c:dLbl>
              <c:idx val="21"/>
              <c:delete val="1"/>
              <c:extLst>
                <c:ext xmlns:c15="http://schemas.microsoft.com/office/drawing/2012/chart" uri="{CE6537A1-D6FC-4f65-9D91-7224C49458BB}"/>
                <c:ext xmlns:c16="http://schemas.microsoft.com/office/drawing/2014/chart" uri="{C3380CC4-5D6E-409C-BE32-E72D297353CC}">
                  <c16:uniqueId val="{00000063-4D75-430B-ADCA-28362B576BB7}"/>
                </c:ext>
              </c:extLst>
            </c:dLbl>
            <c:dLbl>
              <c:idx val="22"/>
              <c:delete val="1"/>
              <c:extLst>
                <c:ext xmlns:c15="http://schemas.microsoft.com/office/drawing/2012/chart" uri="{CE6537A1-D6FC-4f65-9D91-7224C49458BB}"/>
                <c:ext xmlns:c16="http://schemas.microsoft.com/office/drawing/2014/chart" uri="{C3380CC4-5D6E-409C-BE32-E72D297353CC}">
                  <c16:uniqueId val="{00000064-4D75-430B-ADCA-28362B576BB7}"/>
                </c:ext>
              </c:extLst>
            </c:dLbl>
            <c:dLbl>
              <c:idx val="23"/>
              <c:delete val="1"/>
              <c:extLst>
                <c:ext xmlns:c15="http://schemas.microsoft.com/office/drawing/2012/chart" uri="{CE6537A1-D6FC-4f65-9D91-7224C49458BB}"/>
                <c:ext xmlns:c16="http://schemas.microsoft.com/office/drawing/2014/chart" uri="{C3380CC4-5D6E-409C-BE32-E72D297353CC}">
                  <c16:uniqueId val="{00000065-4D75-430B-ADCA-28362B576BB7}"/>
                </c:ext>
              </c:extLst>
            </c:dLbl>
            <c:dLbl>
              <c:idx val="24"/>
              <c:delete val="1"/>
              <c:extLst>
                <c:ext xmlns:c15="http://schemas.microsoft.com/office/drawing/2012/chart" uri="{CE6537A1-D6FC-4f65-9D91-7224C49458BB}"/>
                <c:ext xmlns:c16="http://schemas.microsoft.com/office/drawing/2014/chart" uri="{C3380CC4-5D6E-409C-BE32-E72D297353CC}">
                  <c16:uniqueId val="{00000066-4D75-430B-ADCA-28362B576BB7}"/>
                </c:ext>
              </c:extLst>
            </c:dLbl>
            <c:dLbl>
              <c:idx val="25"/>
              <c:delete val="1"/>
              <c:extLst>
                <c:ext xmlns:c15="http://schemas.microsoft.com/office/drawing/2012/chart" uri="{CE6537A1-D6FC-4f65-9D91-7224C49458BB}">
                  <c15:layout/>
                </c:ext>
                <c:ext xmlns:c16="http://schemas.microsoft.com/office/drawing/2014/chart" uri="{C3380CC4-5D6E-409C-BE32-E72D297353CC}">
                  <c16:uniqueId val="{00000067-4D75-430B-ADCA-28362B576BB7}"/>
                </c:ext>
              </c:extLst>
            </c:dLbl>
            <c:dLbl>
              <c:idx val="26"/>
              <c:delete val="1"/>
              <c:extLst>
                <c:ext xmlns:c15="http://schemas.microsoft.com/office/drawing/2012/chart" uri="{CE6537A1-D6FC-4f65-9D91-7224C49458BB}"/>
                <c:ext xmlns:c16="http://schemas.microsoft.com/office/drawing/2014/chart" uri="{C3380CC4-5D6E-409C-BE32-E72D297353CC}">
                  <c16:uniqueId val="{00000068-4D75-430B-ADCA-28362B576BB7}"/>
                </c:ext>
              </c:extLst>
            </c:dLbl>
            <c:dLbl>
              <c:idx val="27"/>
              <c:delete val="1"/>
              <c:extLst>
                <c:ext xmlns:c15="http://schemas.microsoft.com/office/drawing/2012/chart" uri="{CE6537A1-D6FC-4f65-9D91-7224C49458BB}"/>
                <c:ext xmlns:c16="http://schemas.microsoft.com/office/drawing/2014/chart" uri="{C3380CC4-5D6E-409C-BE32-E72D297353CC}">
                  <c16:uniqueId val="{00000069-4D75-430B-ADCA-28362B576BB7}"/>
                </c:ext>
              </c:extLst>
            </c:dLbl>
            <c:dLbl>
              <c:idx val="28"/>
              <c:delete val="1"/>
              <c:extLst>
                <c:ext xmlns:c15="http://schemas.microsoft.com/office/drawing/2012/chart" uri="{CE6537A1-D6FC-4f65-9D91-7224C49458BB}"/>
                <c:ext xmlns:c16="http://schemas.microsoft.com/office/drawing/2014/chart" uri="{C3380CC4-5D6E-409C-BE32-E72D297353CC}">
                  <c16:uniqueId val="{0000006A-4D75-430B-ADCA-28362B576BB7}"/>
                </c:ext>
              </c:extLst>
            </c:dLbl>
            <c:dLbl>
              <c:idx val="29"/>
              <c:delete val="1"/>
              <c:extLst>
                <c:ext xmlns:c15="http://schemas.microsoft.com/office/drawing/2012/chart" uri="{CE6537A1-D6FC-4f65-9D91-7224C49458BB}"/>
                <c:ext xmlns:c16="http://schemas.microsoft.com/office/drawing/2014/chart" uri="{C3380CC4-5D6E-409C-BE32-E72D297353CC}">
                  <c16:uniqueId val="{0000006B-4D75-430B-ADCA-28362B576BB7}"/>
                </c:ext>
              </c:extLst>
            </c:dLbl>
            <c:dLbl>
              <c:idx val="30"/>
              <c:delete val="1"/>
              <c:extLst>
                <c:ext xmlns:c15="http://schemas.microsoft.com/office/drawing/2012/chart" uri="{CE6537A1-D6FC-4f65-9D91-7224C49458BB}"/>
                <c:ext xmlns:c16="http://schemas.microsoft.com/office/drawing/2014/chart" uri="{C3380CC4-5D6E-409C-BE32-E72D297353CC}">
                  <c16:uniqueId val="{0000006C-4D75-430B-ADCA-28362B576BB7}"/>
                </c:ext>
              </c:extLst>
            </c:dLbl>
            <c:dLbl>
              <c:idx val="31"/>
              <c:layout>
                <c:manualLayout>
                  <c:x val="-2.4946581196581295E-2"/>
                  <c:y val="0.20195578231292516"/>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6D-4D75-430B-ADCA-28362B576BB7}"/>
                </c:ext>
              </c:extLst>
            </c:dLbl>
            <c:dLbl>
              <c:idx val="32"/>
              <c:delete val="1"/>
              <c:extLst>
                <c:ext xmlns:c15="http://schemas.microsoft.com/office/drawing/2012/chart" uri="{CE6537A1-D6FC-4f65-9D91-7224C49458BB}"/>
                <c:ext xmlns:c16="http://schemas.microsoft.com/office/drawing/2014/chart" uri="{C3380CC4-5D6E-409C-BE32-E72D297353CC}">
                  <c16:uniqueId val="{0000006E-4D75-430B-ADCA-28362B576BB7}"/>
                </c:ext>
              </c:extLst>
            </c:dLbl>
            <c:dLbl>
              <c:idx val="33"/>
              <c:delete val="1"/>
              <c:extLst>
                <c:ext xmlns:c15="http://schemas.microsoft.com/office/drawing/2012/chart" uri="{CE6537A1-D6FC-4f65-9D91-7224C49458BB}"/>
                <c:ext xmlns:c16="http://schemas.microsoft.com/office/drawing/2014/chart" uri="{C3380CC4-5D6E-409C-BE32-E72D297353CC}">
                  <c16:uniqueId val="{0000006F-4D75-430B-ADCA-28362B576BB7}"/>
                </c:ext>
              </c:extLst>
            </c:dLbl>
            <c:dLbl>
              <c:idx val="34"/>
              <c:layout>
                <c:manualLayout>
                  <c:x val="-1.2401306144004373E-3"/>
                  <c:y val="4.889455782312925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70-4D75-430B-ADCA-28362B576BB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'G,UK,FR-ONLINE'!$B$3:$C$37</c:f>
              <c:multiLvlStrCache>
                <c:ptCount val="35"/>
                <c:lvl>
                  <c:pt idx="0">
                    <c:v>Q2</c:v>
                  </c:pt>
                  <c:pt idx="1">
                    <c:v>Q3</c:v>
                  </c:pt>
                  <c:pt idx="2">
                    <c:v>Q4</c:v>
                  </c:pt>
                  <c:pt idx="3">
                    <c:v>Q1</c:v>
                  </c:pt>
                  <c:pt idx="4">
                    <c:v>Q2</c:v>
                  </c:pt>
                  <c:pt idx="5">
                    <c:v>Q3</c:v>
                  </c:pt>
                  <c:pt idx="6">
                    <c:v>Q4</c:v>
                  </c:pt>
                  <c:pt idx="7">
                    <c:v>Q1</c:v>
                  </c:pt>
                  <c:pt idx="8">
                    <c:v>Q2</c:v>
                  </c:pt>
                  <c:pt idx="9">
                    <c:v>Q3</c:v>
                  </c:pt>
                  <c:pt idx="10">
                    <c:v>Q4</c:v>
                  </c:pt>
                  <c:pt idx="11">
                    <c:v>Q1</c:v>
                  </c:pt>
                  <c:pt idx="12">
                    <c:v>Q2</c:v>
                  </c:pt>
                  <c:pt idx="13">
                    <c:v>Q3</c:v>
                  </c:pt>
                  <c:pt idx="14">
                    <c:v>Q4</c:v>
                  </c:pt>
                  <c:pt idx="15">
                    <c:v>Q1</c:v>
                  </c:pt>
                  <c:pt idx="16">
                    <c:v>Q2</c:v>
                  </c:pt>
                  <c:pt idx="17">
                    <c:v>Q3</c:v>
                  </c:pt>
                  <c:pt idx="18">
                    <c:v>Q4</c:v>
                  </c:pt>
                  <c:pt idx="19">
                    <c:v>Q1</c:v>
                  </c:pt>
                  <c:pt idx="20">
                    <c:v>Q2</c:v>
                  </c:pt>
                  <c:pt idx="21">
                    <c:v>Q3</c:v>
                  </c:pt>
                  <c:pt idx="22">
                    <c:v>Q4</c:v>
                  </c:pt>
                  <c:pt idx="23">
                    <c:v>Q1</c:v>
                  </c:pt>
                  <c:pt idx="24">
                    <c:v>Q2</c:v>
                  </c:pt>
                  <c:pt idx="25">
                    <c:v>Q3</c:v>
                  </c:pt>
                  <c:pt idx="26">
                    <c:v>Q4</c:v>
                  </c:pt>
                  <c:pt idx="27">
                    <c:v>Q1</c:v>
                  </c:pt>
                  <c:pt idx="28">
                    <c:v>Q2</c:v>
                  </c:pt>
                  <c:pt idx="29">
                    <c:v>Q3</c:v>
                  </c:pt>
                  <c:pt idx="30">
                    <c:v>Q4</c:v>
                  </c:pt>
                  <c:pt idx="31">
                    <c:v>Q1</c:v>
                  </c:pt>
                  <c:pt idx="32">
                    <c:v>Q2</c:v>
                  </c:pt>
                  <c:pt idx="33">
                    <c:v>Q3</c:v>
                  </c:pt>
                  <c:pt idx="34">
                    <c:v>Q4</c:v>
                  </c:pt>
                </c:lvl>
                <c:lvl>
                  <c:pt idx="3">
                    <c:v>2012</c:v>
                  </c:pt>
                  <c:pt idx="7">
                    <c:v>2013</c:v>
                  </c:pt>
                  <c:pt idx="11">
                    <c:v>2014</c:v>
                  </c:pt>
                  <c:pt idx="15">
                    <c:v>2015</c:v>
                  </c:pt>
                  <c:pt idx="19">
                    <c:v>2016</c:v>
                  </c:pt>
                  <c:pt idx="23">
                    <c:v>2017</c:v>
                  </c:pt>
                  <c:pt idx="27">
                    <c:v>2018</c:v>
                  </c:pt>
                  <c:pt idx="31">
                    <c:v>2019</c:v>
                  </c:pt>
                </c:lvl>
              </c:multiLvlStrCache>
            </c:multiLvlStrRef>
          </c:cat>
          <c:val>
            <c:numRef>
              <c:f>'G,UK,FR-ONLINE'!$I$3:$I$38</c:f>
              <c:numCache>
                <c:formatCode>General</c:formatCode>
                <c:ptCount val="36"/>
                <c:pt idx="12" formatCode="&quot;$&quot;#,##0.00">
                  <c:v>351096.33999999549</c:v>
                </c:pt>
                <c:pt idx="13" formatCode="&quot;$&quot;#,##0.00">
                  <c:v>343282.19796783733</c:v>
                </c:pt>
                <c:pt idx="14" formatCode="&quot;$&quot;#,##0.00">
                  <c:v>513634.27516565792</c:v>
                </c:pt>
                <c:pt idx="15" formatCode="&quot;$&quot;#,##0.00">
                  <c:v>583702.4631052952</c:v>
                </c:pt>
                <c:pt idx="16" formatCode="&quot;$&quot;#,##0.00">
                  <c:v>508416.74492106482</c:v>
                </c:pt>
                <c:pt idx="17" formatCode="&quot;$&quot;#,##0.00">
                  <c:v>433006.4842204072</c:v>
                </c:pt>
                <c:pt idx="18" formatCode="&quot;$&quot;#,##0.00">
                  <c:v>630839.424215156</c:v>
                </c:pt>
                <c:pt idx="19" formatCode="&quot;$&quot;#,##0.00">
                  <c:v>770640.26268895902</c:v>
                </c:pt>
                <c:pt idx="20" formatCode="&quot;$&quot;#,##0.00">
                  <c:v>618102.18102614803</c:v>
                </c:pt>
                <c:pt idx="21" formatCode="&quot;$&quot;#,##0.00">
                  <c:v>514862.52387502202</c:v>
                </c:pt>
                <c:pt idx="22" formatCode="&quot;$&quot;#,##0.00">
                  <c:v>799736.53418394073</c:v>
                </c:pt>
                <c:pt idx="23" formatCode="&quot;$&quot;#,##0.00">
                  <c:v>911996.66095074429</c:v>
                </c:pt>
                <c:pt idx="24" formatCode="&quot;$&quot;#,##0.00">
                  <c:v>718168.90523588483</c:v>
                </c:pt>
                <c:pt idx="25" formatCode="&quot;$&quot;#,##0.00">
                  <c:v>633722.65199688973</c:v>
                </c:pt>
                <c:pt idx="26" formatCode="&quot;$&quot;#,##0.00">
                  <c:v>927449.92893309344</c:v>
                </c:pt>
                <c:pt idx="27" formatCode="&quot;$&quot;#,##0.00">
                  <c:v>1041714.3281904035</c:v>
                </c:pt>
                <c:pt idx="28" formatCode="&quot;$&quot;#,##0.00">
                  <c:v>863472.09496373497</c:v>
                </c:pt>
                <c:pt idx="29" formatCode="&quot;$&quot;#,##0.00">
                  <c:v>723446.93824945972</c:v>
                </c:pt>
                <c:pt idx="30" formatCode="&quot;$&quot;#,##0.00">
                  <c:v>1044663.1239409513</c:v>
                </c:pt>
                <c:pt idx="31" formatCode="&quot;$&quot;#,##0.00">
                  <c:v>1228652.1277740672</c:v>
                </c:pt>
                <c:pt idx="32" formatCode="&quot;$&quot;#,##0.00">
                  <c:v>973157.53106881818</c:v>
                </c:pt>
                <c:pt idx="33" formatCode="&quot;$&quot;#,##0.00">
                  <c:v>805302.97790407448</c:v>
                </c:pt>
                <c:pt idx="34" formatCode="&quot;$&quot;#,##0.00">
                  <c:v>1213549.2106567218</c:v>
                </c:pt>
              </c:numCache>
            </c:numRef>
          </c:val>
          <c:smooth val="0"/>
          <c:extLst>
            <c:ext xmlns:c16="http://schemas.microsoft.com/office/drawing/2014/chart" uri="{C3380CC4-5D6E-409C-BE32-E72D297353CC}">
              <c16:uniqueId val="{00000071-4D75-430B-ADCA-28362B576BB7}"/>
            </c:ext>
          </c:extLst>
        </c:ser>
        <c:dLbls>
          <c:showLegendKey val="0"/>
          <c:showVal val="0"/>
          <c:showCatName val="0"/>
          <c:showSerName val="0"/>
          <c:showPercent val="0"/>
          <c:showBubbleSize val="0"/>
        </c:dLbls>
        <c:marker val="1"/>
        <c:smooth val="0"/>
        <c:axId val="890944448"/>
        <c:axId val="890946088"/>
      </c:lineChart>
      <c:catAx>
        <c:axId val="890944448"/>
        <c:scaling>
          <c:orientation val="minMax"/>
        </c:scaling>
        <c:delete val="0"/>
        <c:axPos val="b"/>
        <c:majorGridlines>
          <c:spPr>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majorGridlines>
        <c:numFmt formatCode="General"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890946088"/>
        <c:crossesAt val="0"/>
        <c:auto val="1"/>
        <c:lblAlgn val="ctr"/>
        <c:lblOffset val="100"/>
        <c:noMultiLvlLbl val="0"/>
      </c:catAx>
      <c:valAx>
        <c:axId val="890946088"/>
        <c:scaling>
          <c:orientation val="minMax"/>
        </c:scaling>
        <c:delete val="1"/>
        <c:axPos val="l"/>
        <c:majorGridlines>
          <c:spPr>
            <a:ln w="9525" cap="flat" cmpd="sng" algn="ctr">
              <a:solidFill>
                <a:srgbClr val="5B9BD5"/>
              </a:solidFill>
              <a:round/>
            </a:ln>
            <a:effectLst/>
          </c:spPr>
        </c:majorGridlines>
        <c:numFmt formatCode="_([$$-409]* #,##0.00_);_([$$-409]* \(#,##0.00\);_([$$-409]* &quot;-&quot;??_);_(@_)" sourceLinked="1"/>
        <c:majorTickMark val="none"/>
        <c:minorTickMark val="none"/>
        <c:tickLblPos val="nextTo"/>
        <c:crossAx val="890944448"/>
        <c:crosses val="autoZero"/>
        <c:crossBetween val="between"/>
      </c:valAx>
      <c:spPr>
        <a:noFill/>
        <a:ln>
          <a:noFill/>
        </a:ln>
        <a:effectLst/>
      </c:spPr>
    </c:plotArea>
    <c:legend>
      <c:legendPos val="b"/>
      <c:layout>
        <c:manualLayout>
          <c:xMode val="edge"/>
          <c:yMode val="edge"/>
          <c:x val="0.13276918728259055"/>
          <c:y val="5.3020467336105673E-2"/>
          <c:w val="0.84154989498587829"/>
          <c:h val="5.48672665632877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200" b="0" dirty="0"/>
              <a:t>5 Years Online Sales Forecast</a:t>
            </a:r>
          </a:p>
        </c:rich>
      </c:tx>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0.11911625529981829"/>
          <c:y val="0.12629576436873963"/>
          <c:w val="0.86886451393095099"/>
          <c:h val="0.73483900449943762"/>
        </c:manualLayout>
      </c:layout>
      <c:lineChart>
        <c:grouping val="standard"/>
        <c:varyColors val="0"/>
        <c:ser>
          <c:idx val="0"/>
          <c:order val="0"/>
          <c:tx>
            <c:strRef>
              <c:f>'[new forecast file-Final (2).xlsx]G,UK,FR-ONLINE (2)'!$D$1</c:f>
              <c:strCache>
                <c:ptCount val="1"/>
                <c:pt idx="0">
                  <c:v> Southwest </c:v>
                </c:pt>
              </c:strCache>
            </c:strRef>
          </c:tx>
          <c:spPr>
            <a:ln w="22225" cap="rnd">
              <a:solidFill>
                <a:schemeClr val="accent1"/>
              </a:solidFill>
              <a:round/>
            </a:ln>
            <a:effectLst/>
          </c:spPr>
          <c:marker>
            <c:symbol val="circle"/>
            <c:size val="6"/>
            <c:spPr>
              <a:solidFill>
                <a:schemeClr val="lt1"/>
              </a:solidFill>
              <a:ln w="15875">
                <a:solidFill>
                  <a:schemeClr val="accent1"/>
                </a:solidFill>
                <a:round/>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0-8E03-48E7-8E67-50C541084D33}"/>
                </c:ext>
              </c:extLst>
            </c:dLbl>
            <c:dLbl>
              <c:idx val="2"/>
              <c:delete val="1"/>
              <c:extLst>
                <c:ext xmlns:c15="http://schemas.microsoft.com/office/drawing/2012/chart" uri="{CE6537A1-D6FC-4f65-9D91-7224C49458BB}"/>
                <c:ext xmlns:c16="http://schemas.microsoft.com/office/drawing/2014/chart" uri="{C3380CC4-5D6E-409C-BE32-E72D297353CC}">
                  <c16:uniqueId val="{00000001-8E03-48E7-8E67-50C541084D33}"/>
                </c:ext>
              </c:extLst>
            </c:dLbl>
            <c:dLbl>
              <c:idx val="3"/>
              <c:delete val="1"/>
              <c:extLst>
                <c:ext xmlns:c15="http://schemas.microsoft.com/office/drawing/2012/chart" uri="{CE6537A1-D6FC-4f65-9D91-7224C49458BB}"/>
                <c:ext xmlns:c16="http://schemas.microsoft.com/office/drawing/2014/chart" uri="{C3380CC4-5D6E-409C-BE32-E72D297353CC}">
                  <c16:uniqueId val="{00000002-8E03-48E7-8E67-50C541084D33}"/>
                </c:ext>
              </c:extLst>
            </c:dLbl>
            <c:dLbl>
              <c:idx val="4"/>
              <c:delete val="1"/>
              <c:extLst>
                <c:ext xmlns:c15="http://schemas.microsoft.com/office/drawing/2012/chart" uri="{CE6537A1-D6FC-4f65-9D91-7224C49458BB}"/>
                <c:ext xmlns:c16="http://schemas.microsoft.com/office/drawing/2014/chart" uri="{C3380CC4-5D6E-409C-BE32-E72D297353CC}">
                  <c16:uniqueId val="{00000003-8E03-48E7-8E67-50C541084D33}"/>
                </c:ext>
              </c:extLst>
            </c:dLbl>
            <c:dLbl>
              <c:idx val="5"/>
              <c:delete val="1"/>
              <c:extLst>
                <c:ext xmlns:c15="http://schemas.microsoft.com/office/drawing/2012/chart" uri="{CE6537A1-D6FC-4f65-9D91-7224C49458BB}"/>
                <c:ext xmlns:c16="http://schemas.microsoft.com/office/drawing/2014/chart" uri="{C3380CC4-5D6E-409C-BE32-E72D297353CC}">
                  <c16:uniqueId val="{00000004-8E03-48E7-8E67-50C541084D33}"/>
                </c:ext>
              </c:extLst>
            </c:dLbl>
            <c:dLbl>
              <c:idx val="6"/>
              <c:delete val="1"/>
              <c:extLst>
                <c:ext xmlns:c15="http://schemas.microsoft.com/office/drawing/2012/chart" uri="{CE6537A1-D6FC-4f65-9D91-7224C49458BB}"/>
                <c:ext xmlns:c16="http://schemas.microsoft.com/office/drawing/2014/chart" uri="{C3380CC4-5D6E-409C-BE32-E72D297353CC}">
                  <c16:uniqueId val="{00000005-8E03-48E7-8E67-50C541084D33}"/>
                </c:ext>
              </c:extLst>
            </c:dLbl>
            <c:dLbl>
              <c:idx val="7"/>
              <c:delete val="1"/>
              <c:extLst>
                <c:ext xmlns:c15="http://schemas.microsoft.com/office/drawing/2012/chart" uri="{CE6537A1-D6FC-4f65-9D91-7224C49458BB}"/>
                <c:ext xmlns:c16="http://schemas.microsoft.com/office/drawing/2014/chart" uri="{C3380CC4-5D6E-409C-BE32-E72D297353CC}">
                  <c16:uniqueId val="{00000006-8E03-48E7-8E67-50C541084D33}"/>
                </c:ext>
              </c:extLst>
            </c:dLbl>
            <c:dLbl>
              <c:idx val="8"/>
              <c:delete val="1"/>
              <c:extLst>
                <c:ext xmlns:c15="http://schemas.microsoft.com/office/drawing/2012/chart" uri="{CE6537A1-D6FC-4f65-9D91-7224C49458BB}"/>
                <c:ext xmlns:c16="http://schemas.microsoft.com/office/drawing/2014/chart" uri="{C3380CC4-5D6E-409C-BE32-E72D297353CC}">
                  <c16:uniqueId val="{00000007-8E03-48E7-8E67-50C541084D33}"/>
                </c:ext>
              </c:extLst>
            </c:dLbl>
            <c:dLbl>
              <c:idx val="9"/>
              <c:delete val="1"/>
              <c:extLst>
                <c:ext xmlns:c15="http://schemas.microsoft.com/office/drawing/2012/chart" uri="{CE6537A1-D6FC-4f65-9D91-7224C49458BB}"/>
                <c:ext xmlns:c16="http://schemas.microsoft.com/office/drawing/2014/chart" uri="{C3380CC4-5D6E-409C-BE32-E72D297353CC}">
                  <c16:uniqueId val="{00000008-8E03-48E7-8E67-50C541084D33}"/>
                </c:ext>
              </c:extLst>
            </c:dLbl>
            <c:dLbl>
              <c:idx val="10"/>
              <c:delete val="1"/>
              <c:extLst>
                <c:ext xmlns:c15="http://schemas.microsoft.com/office/drawing/2012/chart" uri="{CE6537A1-D6FC-4f65-9D91-7224C49458BB}"/>
                <c:ext xmlns:c16="http://schemas.microsoft.com/office/drawing/2014/chart" uri="{C3380CC4-5D6E-409C-BE32-E72D297353CC}">
                  <c16:uniqueId val="{00000009-8E03-48E7-8E67-50C541084D33}"/>
                </c:ext>
              </c:extLst>
            </c:dLbl>
            <c:dLbl>
              <c:idx val="11"/>
              <c:delete val="1"/>
              <c:extLst>
                <c:ext xmlns:c15="http://schemas.microsoft.com/office/drawing/2012/chart" uri="{CE6537A1-D6FC-4f65-9D91-7224C49458BB}"/>
                <c:ext xmlns:c16="http://schemas.microsoft.com/office/drawing/2014/chart" uri="{C3380CC4-5D6E-409C-BE32-E72D297353CC}">
                  <c16:uniqueId val="{0000000A-8E03-48E7-8E67-50C541084D33}"/>
                </c:ext>
              </c:extLst>
            </c:dLbl>
            <c:dLbl>
              <c:idx val="12"/>
              <c:layout>
                <c:manualLayout>
                  <c:x val="-0.12581405000335183"/>
                  <c:y val="-2.9590112043009254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8E03-48E7-8E67-50C541084D33}"/>
                </c:ext>
              </c:extLst>
            </c:dLbl>
            <c:dLbl>
              <c:idx val="13"/>
              <c:delete val="1"/>
              <c:extLst>
                <c:ext xmlns:c15="http://schemas.microsoft.com/office/drawing/2012/chart" uri="{CE6537A1-D6FC-4f65-9D91-7224C49458BB}"/>
                <c:ext xmlns:c16="http://schemas.microsoft.com/office/drawing/2014/chart" uri="{C3380CC4-5D6E-409C-BE32-E72D297353CC}">
                  <c16:uniqueId val="{0000000C-8E03-48E7-8E67-50C541084D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'[new forecast file-Final (2).xlsx]G,UK,FR-ONLINE (2)'!$B$2:$C$37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'[new forecast file-Final (2).xlsx]G,UK,FR-ONLINE (2)'!$D$2:$D$37</c:f>
              <c:numCache>
                <c:formatCode>_([$$-409]* #,##0.00_);_([$$-409]* \(#,##0.00\);_([$$-409]* "-"??_);_(@_)</c:formatCode>
                <c:ptCount val="36"/>
                <c:pt idx="1">
                  <c:v>35604.42</c:v>
                </c:pt>
                <c:pt idx="2">
                  <c:v>103102.21100000001</c:v>
                </c:pt>
                <c:pt idx="3">
                  <c:v>108153.91379999998</c:v>
                </c:pt>
                <c:pt idx="4">
                  <c:v>162705.34200000003</c:v>
                </c:pt>
                <c:pt idx="5">
                  <c:v>146280.62840000005</c:v>
                </c:pt>
                <c:pt idx="6">
                  <c:v>101257.10200000007</c:v>
                </c:pt>
                <c:pt idx="7">
                  <c:v>139827.66430000003</c:v>
                </c:pt>
                <c:pt idx="8">
                  <c:v>192654.04440000001</c:v>
                </c:pt>
                <c:pt idx="9">
                  <c:v>226927.49229999914</c:v>
                </c:pt>
                <c:pt idx="10">
                  <c:v>318369.959999996</c:v>
                </c:pt>
                <c:pt idx="11">
                  <c:v>443747.68999999348</c:v>
                </c:pt>
                <c:pt idx="12">
                  <c:v>500712.77999999252</c:v>
                </c:pt>
                <c:pt idx="13">
                  <c:v>414969.08999999455</c:v>
                </c:pt>
              </c:numCache>
            </c:numRef>
          </c:val>
          <c:smooth val="0"/>
          <c:extLst>
            <c:ext xmlns:c16="http://schemas.microsoft.com/office/drawing/2014/chart" uri="{C3380CC4-5D6E-409C-BE32-E72D297353CC}">
              <c16:uniqueId val="{0000000D-8E03-48E7-8E67-50C541084D33}"/>
            </c:ext>
          </c:extLst>
        </c:ser>
        <c:ser>
          <c:idx val="1"/>
          <c:order val="1"/>
          <c:tx>
            <c:strRef>
              <c:f>'[new forecast file-Final (2).xlsx]G,UK,FR-ONLINE (2)'!$E$1</c:f>
              <c:strCache>
                <c:ptCount val="1"/>
                <c:pt idx="0">
                  <c:v>Forecast( Southwest  )</c:v>
                </c:pt>
              </c:strCache>
            </c:strRef>
          </c:tx>
          <c:spPr>
            <a:ln w="22225" cap="rnd">
              <a:solidFill>
                <a:schemeClr val="accent2"/>
              </a:solidFill>
              <a:round/>
            </a:ln>
            <a:effectLst/>
          </c:spPr>
          <c:marker>
            <c:symbol val="circle"/>
            <c:size val="6"/>
            <c:spPr>
              <a:solidFill>
                <a:schemeClr val="lt1"/>
              </a:solidFill>
              <a:ln w="15875">
                <a:solidFill>
                  <a:schemeClr val="accent2"/>
                </a:solidFill>
                <a:round/>
              </a:ln>
              <a:effectLst/>
            </c:spPr>
          </c:marker>
          <c:dLbls>
            <c:dLbl>
              <c:idx val="13"/>
              <c:delete val="1"/>
              <c:extLst>
                <c:ext xmlns:c15="http://schemas.microsoft.com/office/drawing/2012/chart" uri="{CE6537A1-D6FC-4f65-9D91-7224C49458BB}"/>
                <c:ext xmlns:c16="http://schemas.microsoft.com/office/drawing/2014/chart" uri="{C3380CC4-5D6E-409C-BE32-E72D297353CC}">
                  <c16:uniqueId val="{0000000E-8E03-48E7-8E67-50C541084D33}"/>
                </c:ext>
              </c:extLst>
            </c:dLbl>
            <c:dLbl>
              <c:idx val="14"/>
              <c:delete val="1"/>
              <c:extLst>
                <c:ext xmlns:c15="http://schemas.microsoft.com/office/drawing/2012/chart" uri="{CE6537A1-D6FC-4f65-9D91-7224C49458BB}"/>
                <c:ext xmlns:c16="http://schemas.microsoft.com/office/drawing/2014/chart" uri="{C3380CC4-5D6E-409C-BE32-E72D297353CC}">
                  <c16:uniqueId val="{0000000F-8E03-48E7-8E67-50C541084D33}"/>
                </c:ext>
              </c:extLst>
            </c:dLbl>
            <c:dLbl>
              <c:idx val="15"/>
              <c:delete val="1"/>
              <c:extLst>
                <c:ext xmlns:c15="http://schemas.microsoft.com/office/drawing/2012/chart" uri="{CE6537A1-D6FC-4f65-9D91-7224C49458BB}"/>
                <c:ext xmlns:c16="http://schemas.microsoft.com/office/drawing/2014/chart" uri="{C3380CC4-5D6E-409C-BE32-E72D297353CC}">
                  <c16:uniqueId val="{00000010-8E03-48E7-8E67-50C541084D33}"/>
                </c:ext>
              </c:extLst>
            </c:dLbl>
            <c:dLbl>
              <c:idx val="16"/>
              <c:delete val="1"/>
              <c:extLst>
                <c:ext xmlns:c15="http://schemas.microsoft.com/office/drawing/2012/chart" uri="{CE6537A1-D6FC-4f65-9D91-7224C49458BB}"/>
                <c:ext xmlns:c16="http://schemas.microsoft.com/office/drawing/2014/chart" uri="{C3380CC4-5D6E-409C-BE32-E72D297353CC}">
                  <c16:uniqueId val="{00000011-8E03-48E7-8E67-50C541084D33}"/>
                </c:ext>
              </c:extLst>
            </c:dLbl>
            <c:dLbl>
              <c:idx val="17"/>
              <c:delete val="1"/>
              <c:extLst>
                <c:ext xmlns:c15="http://schemas.microsoft.com/office/drawing/2012/chart" uri="{CE6537A1-D6FC-4f65-9D91-7224C49458BB}"/>
                <c:ext xmlns:c16="http://schemas.microsoft.com/office/drawing/2014/chart" uri="{C3380CC4-5D6E-409C-BE32-E72D297353CC}">
                  <c16:uniqueId val="{00000012-8E03-48E7-8E67-50C541084D33}"/>
                </c:ext>
              </c:extLst>
            </c:dLbl>
            <c:dLbl>
              <c:idx val="18"/>
              <c:delete val="1"/>
              <c:extLst>
                <c:ext xmlns:c15="http://schemas.microsoft.com/office/drawing/2012/chart" uri="{CE6537A1-D6FC-4f65-9D91-7224C49458BB}"/>
                <c:ext xmlns:c16="http://schemas.microsoft.com/office/drawing/2014/chart" uri="{C3380CC4-5D6E-409C-BE32-E72D297353CC}">
                  <c16:uniqueId val="{00000013-8E03-48E7-8E67-50C541084D33}"/>
                </c:ext>
              </c:extLst>
            </c:dLbl>
            <c:dLbl>
              <c:idx val="19"/>
              <c:delete val="1"/>
              <c:extLst>
                <c:ext xmlns:c15="http://schemas.microsoft.com/office/drawing/2012/chart" uri="{CE6537A1-D6FC-4f65-9D91-7224C49458BB}"/>
                <c:ext xmlns:c16="http://schemas.microsoft.com/office/drawing/2014/chart" uri="{C3380CC4-5D6E-409C-BE32-E72D297353CC}">
                  <c16:uniqueId val="{00000014-8E03-48E7-8E67-50C541084D33}"/>
                </c:ext>
              </c:extLst>
            </c:dLbl>
            <c:dLbl>
              <c:idx val="20"/>
              <c:delete val="1"/>
              <c:extLst>
                <c:ext xmlns:c15="http://schemas.microsoft.com/office/drawing/2012/chart" uri="{CE6537A1-D6FC-4f65-9D91-7224C49458BB}"/>
                <c:ext xmlns:c16="http://schemas.microsoft.com/office/drawing/2014/chart" uri="{C3380CC4-5D6E-409C-BE32-E72D297353CC}">
                  <c16:uniqueId val="{00000015-8E03-48E7-8E67-50C541084D33}"/>
                </c:ext>
              </c:extLst>
            </c:dLbl>
            <c:dLbl>
              <c:idx val="21"/>
              <c:delete val="1"/>
              <c:extLst>
                <c:ext xmlns:c15="http://schemas.microsoft.com/office/drawing/2012/chart" uri="{CE6537A1-D6FC-4f65-9D91-7224C49458BB}"/>
                <c:ext xmlns:c16="http://schemas.microsoft.com/office/drawing/2014/chart" uri="{C3380CC4-5D6E-409C-BE32-E72D297353CC}">
                  <c16:uniqueId val="{00000016-8E03-48E7-8E67-50C541084D33}"/>
                </c:ext>
              </c:extLst>
            </c:dLbl>
            <c:dLbl>
              <c:idx val="22"/>
              <c:delete val="1"/>
              <c:extLst>
                <c:ext xmlns:c15="http://schemas.microsoft.com/office/drawing/2012/chart" uri="{CE6537A1-D6FC-4f65-9D91-7224C49458BB}"/>
                <c:ext xmlns:c16="http://schemas.microsoft.com/office/drawing/2014/chart" uri="{C3380CC4-5D6E-409C-BE32-E72D297353CC}">
                  <c16:uniqueId val="{00000017-8E03-48E7-8E67-50C541084D33}"/>
                </c:ext>
              </c:extLst>
            </c:dLbl>
            <c:dLbl>
              <c:idx val="23"/>
              <c:delete val="1"/>
              <c:extLst>
                <c:ext xmlns:c15="http://schemas.microsoft.com/office/drawing/2012/chart" uri="{CE6537A1-D6FC-4f65-9D91-7224C49458BB}"/>
                <c:ext xmlns:c16="http://schemas.microsoft.com/office/drawing/2014/chart" uri="{C3380CC4-5D6E-409C-BE32-E72D297353CC}">
                  <c16:uniqueId val="{00000018-8E03-48E7-8E67-50C541084D33}"/>
                </c:ext>
              </c:extLst>
            </c:dLbl>
            <c:dLbl>
              <c:idx val="24"/>
              <c:delete val="1"/>
              <c:extLst>
                <c:ext xmlns:c15="http://schemas.microsoft.com/office/drawing/2012/chart" uri="{CE6537A1-D6FC-4f65-9D91-7224C49458BB}"/>
                <c:ext xmlns:c16="http://schemas.microsoft.com/office/drawing/2014/chart" uri="{C3380CC4-5D6E-409C-BE32-E72D297353CC}">
                  <c16:uniqueId val="{00000019-8E03-48E7-8E67-50C541084D33}"/>
                </c:ext>
              </c:extLst>
            </c:dLbl>
            <c:dLbl>
              <c:idx val="25"/>
              <c:delete val="1"/>
              <c:extLst>
                <c:ext xmlns:c15="http://schemas.microsoft.com/office/drawing/2012/chart" uri="{CE6537A1-D6FC-4f65-9D91-7224C49458BB}"/>
                <c:ext xmlns:c16="http://schemas.microsoft.com/office/drawing/2014/chart" uri="{C3380CC4-5D6E-409C-BE32-E72D297353CC}">
                  <c16:uniqueId val="{0000001A-8E03-48E7-8E67-50C541084D33}"/>
                </c:ext>
              </c:extLst>
            </c:dLbl>
            <c:dLbl>
              <c:idx val="26"/>
              <c:delete val="1"/>
              <c:extLst>
                <c:ext xmlns:c15="http://schemas.microsoft.com/office/drawing/2012/chart" uri="{CE6537A1-D6FC-4f65-9D91-7224C49458BB}"/>
                <c:ext xmlns:c16="http://schemas.microsoft.com/office/drawing/2014/chart" uri="{C3380CC4-5D6E-409C-BE32-E72D297353CC}">
                  <c16:uniqueId val="{0000001B-8E03-48E7-8E67-50C541084D33}"/>
                </c:ext>
              </c:extLst>
            </c:dLbl>
            <c:dLbl>
              <c:idx val="27"/>
              <c:delete val="1"/>
              <c:extLst>
                <c:ext xmlns:c15="http://schemas.microsoft.com/office/drawing/2012/chart" uri="{CE6537A1-D6FC-4f65-9D91-7224C49458BB}"/>
                <c:ext xmlns:c16="http://schemas.microsoft.com/office/drawing/2014/chart" uri="{C3380CC4-5D6E-409C-BE32-E72D297353CC}">
                  <c16:uniqueId val="{0000001C-8E03-48E7-8E67-50C541084D33}"/>
                </c:ext>
              </c:extLst>
            </c:dLbl>
            <c:dLbl>
              <c:idx val="28"/>
              <c:delete val="1"/>
              <c:extLst>
                <c:ext xmlns:c15="http://schemas.microsoft.com/office/drawing/2012/chart" uri="{CE6537A1-D6FC-4f65-9D91-7224C49458BB}"/>
                <c:ext xmlns:c16="http://schemas.microsoft.com/office/drawing/2014/chart" uri="{C3380CC4-5D6E-409C-BE32-E72D297353CC}">
                  <c16:uniqueId val="{0000001D-8E03-48E7-8E67-50C541084D33}"/>
                </c:ext>
              </c:extLst>
            </c:dLbl>
            <c:dLbl>
              <c:idx val="29"/>
              <c:delete val="1"/>
              <c:extLst>
                <c:ext xmlns:c15="http://schemas.microsoft.com/office/drawing/2012/chart" uri="{CE6537A1-D6FC-4f65-9D91-7224C49458BB}"/>
                <c:ext xmlns:c16="http://schemas.microsoft.com/office/drawing/2014/chart" uri="{C3380CC4-5D6E-409C-BE32-E72D297353CC}">
                  <c16:uniqueId val="{0000001E-8E03-48E7-8E67-50C541084D33}"/>
                </c:ext>
              </c:extLst>
            </c:dLbl>
            <c:dLbl>
              <c:idx val="30"/>
              <c:delete val="1"/>
              <c:extLst>
                <c:ext xmlns:c15="http://schemas.microsoft.com/office/drawing/2012/chart" uri="{CE6537A1-D6FC-4f65-9D91-7224C49458BB}"/>
                <c:ext xmlns:c16="http://schemas.microsoft.com/office/drawing/2014/chart" uri="{C3380CC4-5D6E-409C-BE32-E72D297353CC}">
                  <c16:uniqueId val="{0000001F-8E03-48E7-8E67-50C541084D33}"/>
                </c:ext>
              </c:extLst>
            </c:dLbl>
            <c:dLbl>
              <c:idx val="31"/>
              <c:delete val="1"/>
              <c:extLst>
                <c:ext xmlns:c15="http://schemas.microsoft.com/office/drawing/2012/chart" uri="{CE6537A1-D6FC-4f65-9D91-7224C49458BB}"/>
                <c:ext xmlns:c16="http://schemas.microsoft.com/office/drawing/2014/chart" uri="{C3380CC4-5D6E-409C-BE32-E72D297353CC}">
                  <c16:uniqueId val="{00000020-8E03-48E7-8E67-50C541084D33}"/>
                </c:ext>
              </c:extLst>
            </c:dLbl>
            <c:dLbl>
              <c:idx val="32"/>
              <c:layout>
                <c:manualLayout>
                  <c:x val="-0.11846936829894043"/>
                  <c:y val="-5.712866368604075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1-8E03-48E7-8E67-50C541084D33}"/>
                </c:ext>
              </c:extLst>
            </c:dLbl>
            <c:dLbl>
              <c:idx val="33"/>
              <c:delete val="1"/>
              <c:extLst>
                <c:ext xmlns:c15="http://schemas.microsoft.com/office/drawing/2012/chart" uri="{CE6537A1-D6FC-4f65-9D91-7224C49458BB}"/>
                <c:ext xmlns:c16="http://schemas.microsoft.com/office/drawing/2014/chart" uri="{C3380CC4-5D6E-409C-BE32-E72D297353CC}">
                  <c16:uniqueId val="{00000022-8E03-48E7-8E67-50C541084D33}"/>
                </c:ext>
              </c:extLst>
            </c:dLbl>
            <c:dLbl>
              <c:idx val="34"/>
              <c:delete val="1"/>
              <c:extLst>
                <c:ext xmlns:c15="http://schemas.microsoft.com/office/drawing/2012/chart" uri="{CE6537A1-D6FC-4f65-9D91-7224C49458BB}"/>
                <c:ext xmlns:c16="http://schemas.microsoft.com/office/drawing/2014/chart" uri="{C3380CC4-5D6E-409C-BE32-E72D297353CC}">
                  <c16:uniqueId val="{00000023-8E03-48E7-8E67-50C541084D33}"/>
                </c:ext>
              </c:extLst>
            </c:dLbl>
            <c:dLbl>
              <c:idx val="35"/>
              <c:layout>
                <c:manualLayout>
                  <c:x val="-4.2309671341718764E-2"/>
                  <c:y val="0.28436657787374187"/>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4-8E03-48E7-8E67-50C541084D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'[new forecast file-Final (2).xlsx]G,UK,FR-ONLINE (2)'!$B$2:$C$37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'[new forecast file-Final (2).xlsx]G,UK,FR-ONLINE (2)'!$E$2:$E$37</c:f>
              <c:numCache>
                <c:formatCode>General</c:formatCode>
                <c:ptCount val="36"/>
                <c:pt idx="13" formatCode="&quot;$&quot;#,##0.00">
                  <c:v>414969.08999999455</c:v>
                </c:pt>
                <c:pt idx="14" formatCode="&quot;$&quot;#,##0.00">
                  <c:v>401276.54283121339</c:v>
                </c:pt>
                <c:pt idx="15" formatCode="&quot;$&quot;#,##0.00">
                  <c:v>526743.4175765008</c:v>
                </c:pt>
                <c:pt idx="16" formatCode="&quot;$&quot;#,##0.00">
                  <c:v>664980.92138765357</c:v>
                </c:pt>
                <c:pt idx="17" formatCode="&quot;$&quot;#,##0.00">
                  <c:v>571730.67059036286</c:v>
                </c:pt>
                <c:pt idx="18" formatCode="&quot;$&quot;#,##0.00">
                  <c:v>480416.20516119531</c:v>
                </c:pt>
                <c:pt idx="19" formatCode="&quot;$&quot;#,##0.00">
                  <c:v>646433.84042035625</c:v>
                </c:pt>
                <c:pt idx="20" formatCode="&quot;$&quot;#,##0.00">
                  <c:v>927148.65776512132</c:v>
                </c:pt>
                <c:pt idx="21" formatCode="&quot;$&quot;#,##0.00">
                  <c:v>665269.24321480037</c:v>
                </c:pt>
                <c:pt idx="22" formatCode="&quot;$&quot;#,##0.00">
                  <c:v>570081.72150563123</c:v>
                </c:pt>
                <c:pt idx="23" formatCode="&quot;$&quot;#,##0.00">
                  <c:v>858258.93333544477</c:v>
                </c:pt>
                <c:pt idx="24" formatCode="&quot;$&quot;#,##0.00">
                  <c:v>1056942.817279452</c:v>
                </c:pt>
                <c:pt idx="25" formatCode="&quot;$&quot;#,##0.00">
                  <c:v>771248.77567123633</c:v>
                </c:pt>
                <c:pt idx="26" formatCode="&quot;$&quot;#,##0.00">
                  <c:v>731054.38543643942</c:v>
                </c:pt>
                <c:pt idx="27" formatCode="&quot;$&quot;#,##0.00">
                  <c:v>963139.45943526528</c:v>
                </c:pt>
                <c:pt idx="28" formatCode="&quot;$&quot;#,##0.00">
                  <c:v>1205057.1075356859</c:v>
                </c:pt>
                <c:pt idx="29" formatCode="&quot;$&quot;#,##0.00">
                  <c:v>961509.29451017873</c:v>
                </c:pt>
                <c:pt idx="30" formatCode="&quot;$&quot;#,##0.00">
                  <c:v>810194.04776642122</c:v>
                </c:pt>
                <c:pt idx="31" formatCode="&quot;$&quot;#,##0.00">
                  <c:v>1082842.5705104931</c:v>
                </c:pt>
                <c:pt idx="32" formatCode="&quot;$&quot;#,##0.00">
                  <c:v>1467224.8439131542</c:v>
                </c:pt>
                <c:pt idx="33" formatCode="&quot;$&quot;#,##0.00">
                  <c:v>1055047.8671346162</c:v>
                </c:pt>
                <c:pt idx="34" formatCode="&quot;$&quot;#,##0.00">
                  <c:v>899859.56411085732</c:v>
                </c:pt>
                <c:pt idx="35" formatCode="&quot;$&quot;#,##0.00">
                  <c:v>1294655.5091685522</c:v>
                </c:pt>
              </c:numCache>
            </c:numRef>
          </c:val>
          <c:smooth val="0"/>
          <c:extLst>
            <c:ext xmlns:c16="http://schemas.microsoft.com/office/drawing/2014/chart" uri="{C3380CC4-5D6E-409C-BE32-E72D297353CC}">
              <c16:uniqueId val="{00000025-8E03-48E7-8E67-50C541084D33}"/>
            </c:ext>
          </c:extLst>
        </c:ser>
        <c:ser>
          <c:idx val="2"/>
          <c:order val="2"/>
          <c:tx>
            <c:strRef>
              <c:f>'[new forecast file-Final (2).xlsx]G,UK,FR-ONLINE (2)'!$F$1</c:f>
              <c:strCache>
                <c:ptCount val="1"/>
                <c:pt idx="0">
                  <c:v>Northwest</c:v>
                </c:pt>
              </c:strCache>
            </c:strRef>
          </c:tx>
          <c:spPr>
            <a:ln w="22225" cap="rnd">
              <a:solidFill>
                <a:schemeClr val="accent3"/>
              </a:solidFill>
              <a:round/>
            </a:ln>
            <a:effectLst/>
          </c:spPr>
          <c:marker>
            <c:symbol val="circle"/>
            <c:size val="6"/>
            <c:spPr>
              <a:solidFill>
                <a:schemeClr val="lt1"/>
              </a:solidFill>
              <a:ln w="15875">
                <a:solidFill>
                  <a:schemeClr val="accent3"/>
                </a:solidFill>
                <a:round/>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26-8E03-48E7-8E67-50C541084D33}"/>
                </c:ext>
              </c:extLst>
            </c:dLbl>
            <c:dLbl>
              <c:idx val="2"/>
              <c:delete val="1"/>
              <c:extLst>
                <c:ext xmlns:c15="http://schemas.microsoft.com/office/drawing/2012/chart" uri="{CE6537A1-D6FC-4f65-9D91-7224C49458BB}"/>
                <c:ext xmlns:c16="http://schemas.microsoft.com/office/drawing/2014/chart" uri="{C3380CC4-5D6E-409C-BE32-E72D297353CC}">
                  <c16:uniqueId val="{00000027-8E03-48E7-8E67-50C541084D33}"/>
                </c:ext>
              </c:extLst>
            </c:dLbl>
            <c:dLbl>
              <c:idx val="3"/>
              <c:delete val="1"/>
              <c:extLst>
                <c:ext xmlns:c15="http://schemas.microsoft.com/office/drawing/2012/chart" uri="{CE6537A1-D6FC-4f65-9D91-7224C49458BB}"/>
                <c:ext xmlns:c16="http://schemas.microsoft.com/office/drawing/2014/chart" uri="{C3380CC4-5D6E-409C-BE32-E72D297353CC}">
                  <c16:uniqueId val="{00000028-8E03-48E7-8E67-50C541084D33}"/>
                </c:ext>
              </c:extLst>
            </c:dLbl>
            <c:dLbl>
              <c:idx val="4"/>
              <c:delete val="1"/>
              <c:extLst>
                <c:ext xmlns:c15="http://schemas.microsoft.com/office/drawing/2012/chart" uri="{CE6537A1-D6FC-4f65-9D91-7224C49458BB}"/>
                <c:ext xmlns:c16="http://schemas.microsoft.com/office/drawing/2014/chart" uri="{C3380CC4-5D6E-409C-BE32-E72D297353CC}">
                  <c16:uniqueId val="{00000029-8E03-48E7-8E67-50C541084D33}"/>
                </c:ext>
              </c:extLst>
            </c:dLbl>
            <c:dLbl>
              <c:idx val="5"/>
              <c:delete val="1"/>
              <c:extLst>
                <c:ext xmlns:c15="http://schemas.microsoft.com/office/drawing/2012/chart" uri="{CE6537A1-D6FC-4f65-9D91-7224C49458BB}"/>
                <c:ext xmlns:c16="http://schemas.microsoft.com/office/drawing/2014/chart" uri="{C3380CC4-5D6E-409C-BE32-E72D297353CC}">
                  <c16:uniqueId val="{0000002A-8E03-48E7-8E67-50C541084D33}"/>
                </c:ext>
              </c:extLst>
            </c:dLbl>
            <c:dLbl>
              <c:idx val="6"/>
              <c:delete val="1"/>
              <c:extLst>
                <c:ext xmlns:c15="http://schemas.microsoft.com/office/drawing/2012/chart" uri="{CE6537A1-D6FC-4f65-9D91-7224C49458BB}"/>
                <c:ext xmlns:c16="http://schemas.microsoft.com/office/drawing/2014/chart" uri="{C3380CC4-5D6E-409C-BE32-E72D297353CC}">
                  <c16:uniqueId val="{0000002B-8E03-48E7-8E67-50C541084D33}"/>
                </c:ext>
              </c:extLst>
            </c:dLbl>
            <c:dLbl>
              <c:idx val="7"/>
              <c:delete val="1"/>
              <c:extLst>
                <c:ext xmlns:c15="http://schemas.microsoft.com/office/drawing/2012/chart" uri="{CE6537A1-D6FC-4f65-9D91-7224C49458BB}"/>
                <c:ext xmlns:c16="http://schemas.microsoft.com/office/drawing/2014/chart" uri="{C3380CC4-5D6E-409C-BE32-E72D297353CC}">
                  <c16:uniqueId val="{0000002C-8E03-48E7-8E67-50C541084D33}"/>
                </c:ext>
              </c:extLst>
            </c:dLbl>
            <c:dLbl>
              <c:idx val="8"/>
              <c:delete val="1"/>
              <c:extLst>
                <c:ext xmlns:c15="http://schemas.microsoft.com/office/drawing/2012/chart" uri="{CE6537A1-D6FC-4f65-9D91-7224C49458BB}"/>
                <c:ext xmlns:c16="http://schemas.microsoft.com/office/drawing/2014/chart" uri="{C3380CC4-5D6E-409C-BE32-E72D297353CC}">
                  <c16:uniqueId val="{0000002D-8E03-48E7-8E67-50C541084D33}"/>
                </c:ext>
              </c:extLst>
            </c:dLbl>
            <c:dLbl>
              <c:idx val="9"/>
              <c:delete val="1"/>
              <c:extLst>
                <c:ext xmlns:c15="http://schemas.microsoft.com/office/drawing/2012/chart" uri="{CE6537A1-D6FC-4f65-9D91-7224C49458BB}"/>
                <c:ext xmlns:c16="http://schemas.microsoft.com/office/drawing/2014/chart" uri="{C3380CC4-5D6E-409C-BE32-E72D297353CC}">
                  <c16:uniqueId val="{0000002E-8E03-48E7-8E67-50C541084D33}"/>
                </c:ext>
              </c:extLst>
            </c:dLbl>
            <c:dLbl>
              <c:idx val="10"/>
              <c:delete val="1"/>
              <c:extLst>
                <c:ext xmlns:c15="http://schemas.microsoft.com/office/drawing/2012/chart" uri="{CE6537A1-D6FC-4f65-9D91-7224C49458BB}"/>
                <c:ext xmlns:c16="http://schemas.microsoft.com/office/drawing/2014/chart" uri="{C3380CC4-5D6E-409C-BE32-E72D297353CC}">
                  <c16:uniqueId val="{0000002F-8E03-48E7-8E67-50C541084D33}"/>
                </c:ext>
              </c:extLst>
            </c:dLbl>
            <c:dLbl>
              <c:idx val="11"/>
              <c:layout>
                <c:manualLayout>
                  <c:x val="-7.5003605942593393E-2"/>
                  <c:y val="-6.164965986394557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30-8E03-48E7-8E67-50C541084D33}"/>
                </c:ext>
              </c:extLst>
            </c:dLbl>
            <c:dLbl>
              <c:idx val="12"/>
              <c:delete val="1"/>
              <c:extLst>
                <c:ext xmlns:c15="http://schemas.microsoft.com/office/drawing/2012/chart" uri="{CE6537A1-D6FC-4f65-9D91-7224C49458BB}"/>
                <c:ext xmlns:c16="http://schemas.microsoft.com/office/drawing/2014/chart" uri="{C3380CC4-5D6E-409C-BE32-E72D297353CC}">
                  <c16:uniqueId val="{00000031-8E03-48E7-8E67-50C541084D33}"/>
                </c:ext>
              </c:extLst>
            </c:dLbl>
            <c:dLbl>
              <c:idx val="13"/>
              <c:delete val="1"/>
              <c:extLst>
                <c:ext xmlns:c15="http://schemas.microsoft.com/office/drawing/2012/chart" uri="{CE6537A1-D6FC-4f65-9D91-7224C49458BB}"/>
                <c:ext xmlns:c16="http://schemas.microsoft.com/office/drawing/2014/chart" uri="{C3380CC4-5D6E-409C-BE32-E72D297353CC}">
                  <c16:uniqueId val="{00000032-8E03-48E7-8E67-50C541084D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'[new forecast file-Final (2).xlsx]G,UK,FR-ONLINE (2)'!$B$2:$C$37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'[new forecast file-Final (2).xlsx]G,UK,FR-ONLINE (2)'!$F$2:$F$37</c:f>
              <c:numCache>
                <c:formatCode>"$"#,##0.00</c:formatCode>
                <c:ptCount val="36"/>
                <c:pt idx="1">
                  <c:v>58586.494599999984</c:v>
                </c:pt>
                <c:pt idx="2">
                  <c:v>153158.96920000002</c:v>
                </c:pt>
                <c:pt idx="3">
                  <c:v>300851.89659999992</c:v>
                </c:pt>
                <c:pt idx="4">
                  <c:v>213747.25739999983</c:v>
                </c:pt>
                <c:pt idx="5">
                  <c:v>288602.66229999973</c:v>
                </c:pt>
                <c:pt idx="6">
                  <c:v>150232.94820000001</c:v>
                </c:pt>
                <c:pt idx="7">
                  <c:v>145854.06239999991</c:v>
                </c:pt>
                <c:pt idx="8">
                  <c:v>137669.93269999995</c:v>
                </c:pt>
                <c:pt idx="9">
                  <c:v>191748.39779999948</c:v>
                </c:pt>
                <c:pt idx="10">
                  <c:v>303617.59999999509</c:v>
                </c:pt>
                <c:pt idx="11">
                  <c:v>611389.5099999872</c:v>
                </c:pt>
                <c:pt idx="12">
                  <c:v>551099.8099999869</c:v>
                </c:pt>
                <c:pt idx="13">
                  <c:v>543307.00999998988</c:v>
                </c:pt>
              </c:numCache>
            </c:numRef>
          </c:val>
          <c:smooth val="0"/>
          <c:extLst>
            <c:ext xmlns:c16="http://schemas.microsoft.com/office/drawing/2014/chart" uri="{C3380CC4-5D6E-409C-BE32-E72D297353CC}">
              <c16:uniqueId val="{00000033-8E03-48E7-8E67-50C541084D33}"/>
            </c:ext>
          </c:extLst>
        </c:ser>
        <c:ser>
          <c:idx val="3"/>
          <c:order val="3"/>
          <c:tx>
            <c:strRef>
              <c:f>'[new forecast file-Final (2).xlsx]G,UK,FR-ONLINE (2)'!$G$1</c:f>
              <c:strCache>
                <c:ptCount val="1"/>
                <c:pt idx="0">
                  <c:v>Forecast( Northwest )</c:v>
                </c:pt>
              </c:strCache>
            </c:strRef>
          </c:tx>
          <c:spPr>
            <a:ln w="22225" cap="rnd">
              <a:solidFill>
                <a:schemeClr val="accent4"/>
              </a:solidFill>
              <a:round/>
            </a:ln>
            <a:effectLst/>
          </c:spPr>
          <c:marker>
            <c:symbol val="circle"/>
            <c:size val="6"/>
            <c:spPr>
              <a:solidFill>
                <a:schemeClr val="lt1"/>
              </a:solidFill>
              <a:ln w="15875">
                <a:solidFill>
                  <a:schemeClr val="accent4"/>
                </a:solidFill>
                <a:round/>
              </a:ln>
              <a:effectLst/>
            </c:spPr>
          </c:marker>
          <c:dLbls>
            <c:dLbl>
              <c:idx val="13"/>
              <c:delete val="1"/>
              <c:extLst>
                <c:ext xmlns:c15="http://schemas.microsoft.com/office/drawing/2012/chart" uri="{CE6537A1-D6FC-4f65-9D91-7224C49458BB}"/>
                <c:ext xmlns:c16="http://schemas.microsoft.com/office/drawing/2014/chart" uri="{C3380CC4-5D6E-409C-BE32-E72D297353CC}">
                  <c16:uniqueId val="{00000034-8E03-48E7-8E67-50C541084D33}"/>
                </c:ext>
              </c:extLst>
            </c:dLbl>
            <c:dLbl>
              <c:idx val="14"/>
              <c:delete val="1"/>
              <c:extLst>
                <c:ext xmlns:c15="http://schemas.microsoft.com/office/drawing/2012/chart" uri="{CE6537A1-D6FC-4f65-9D91-7224C49458BB}"/>
                <c:ext xmlns:c16="http://schemas.microsoft.com/office/drawing/2014/chart" uri="{C3380CC4-5D6E-409C-BE32-E72D297353CC}">
                  <c16:uniqueId val="{00000035-8E03-48E7-8E67-50C541084D33}"/>
                </c:ext>
              </c:extLst>
            </c:dLbl>
            <c:dLbl>
              <c:idx val="15"/>
              <c:delete val="1"/>
              <c:extLst>
                <c:ext xmlns:c15="http://schemas.microsoft.com/office/drawing/2012/chart" uri="{CE6537A1-D6FC-4f65-9D91-7224C49458BB}"/>
                <c:ext xmlns:c16="http://schemas.microsoft.com/office/drawing/2014/chart" uri="{C3380CC4-5D6E-409C-BE32-E72D297353CC}">
                  <c16:uniqueId val="{00000036-8E03-48E7-8E67-50C541084D33}"/>
                </c:ext>
              </c:extLst>
            </c:dLbl>
            <c:dLbl>
              <c:idx val="16"/>
              <c:delete val="1"/>
              <c:extLst>
                <c:ext xmlns:c15="http://schemas.microsoft.com/office/drawing/2012/chart" uri="{CE6537A1-D6FC-4f65-9D91-7224C49458BB}"/>
                <c:ext xmlns:c16="http://schemas.microsoft.com/office/drawing/2014/chart" uri="{C3380CC4-5D6E-409C-BE32-E72D297353CC}">
                  <c16:uniqueId val="{00000037-8E03-48E7-8E67-50C541084D33}"/>
                </c:ext>
              </c:extLst>
            </c:dLbl>
            <c:dLbl>
              <c:idx val="17"/>
              <c:delete val="1"/>
              <c:extLst>
                <c:ext xmlns:c15="http://schemas.microsoft.com/office/drawing/2012/chart" uri="{CE6537A1-D6FC-4f65-9D91-7224C49458BB}"/>
                <c:ext xmlns:c16="http://schemas.microsoft.com/office/drawing/2014/chart" uri="{C3380CC4-5D6E-409C-BE32-E72D297353CC}">
                  <c16:uniqueId val="{00000038-8E03-48E7-8E67-50C541084D33}"/>
                </c:ext>
              </c:extLst>
            </c:dLbl>
            <c:dLbl>
              <c:idx val="18"/>
              <c:delete val="1"/>
              <c:extLst>
                <c:ext xmlns:c15="http://schemas.microsoft.com/office/drawing/2012/chart" uri="{CE6537A1-D6FC-4f65-9D91-7224C49458BB}"/>
                <c:ext xmlns:c16="http://schemas.microsoft.com/office/drawing/2014/chart" uri="{C3380CC4-5D6E-409C-BE32-E72D297353CC}">
                  <c16:uniqueId val="{00000039-8E03-48E7-8E67-50C541084D33}"/>
                </c:ext>
              </c:extLst>
            </c:dLbl>
            <c:dLbl>
              <c:idx val="19"/>
              <c:delete val="1"/>
              <c:extLst>
                <c:ext xmlns:c15="http://schemas.microsoft.com/office/drawing/2012/chart" uri="{CE6537A1-D6FC-4f65-9D91-7224C49458BB}"/>
                <c:ext xmlns:c16="http://schemas.microsoft.com/office/drawing/2014/chart" uri="{C3380CC4-5D6E-409C-BE32-E72D297353CC}">
                  <c16:uniqueId val="{0000003A-8E03-48E7-8E67-50C541084D33}"/>
                </c:ext>
              </c:extLst>
            </c:dLbl>
            <c:dLbl>
              <c:idx val="20"/>
              <c:delete val="1"/>
              <c:extLst>
                <c:ext xmlns:c15="http://schemas.microsoft.com/office/drawing/2012/chart" uri="{CE6537A1-D6FC-4f65-9D91-7224C49458BB}"/>
                <c:ext xmlns:c16="http://schemas.microsoft.com/office/drawing/2014/chart" uri="{C3380CC4-5D6E-409C-BE32-E72D297353CC}">
                  <c16:uniqueId val="{0000003B-8E03-48E7-8E67-50C541084D33}"/>
                </c:ext>
              </c:extLst>
            </c:dLbl>
            <c:dLbl>
              <c:idx val="21"/>
              <c:delete val="1"/>
              <c:extLst>
                <c:ext xmlns:c15="http://schemas.microsoft.com/office/drawing/2012/chart" uri="{CE6537A1-D6FC-4f65-9D91-7224C49458BB}"/>
                <c:ext xmlns:c16="http://schemas.microsoft.com/office/drawing/2014/chart" uri="{C3380CC4-5D6E-409C-BE32-E72D297353CC}">
                  <c16:uniqueId val="{0000003C-8E03-48E7-8E67-50C541084D33}"/>
                </c:ext>
              </c:extLst>
            </c:dLbl>
            <c:dLbl>
              <c:idx val="22"/>
              <c:delete val="1"/>
              <c:extLst>
                <c:ext xmlns:c15="http://schemas.microsoft.com/office/drawing/2012/chart" uri="{CE6537A1-D6FC-4f65-9D91-7224C49458BB}"/>
                <c:ext xmlns:c16="http://schemas.microsoft.com/office/drawing/2014/chart" uri="{C3380CC4-5D6E-409C-BE32-E72D297353CC}">
                  <c16:uniqueId val="{0000003D-8E03-48E7-8E67-50C541084D33}"/>
                </c:ext>
              </c:extLst>
            </c:dLbl>
            <c:dLbl>
              <c:idx val="23"/>
              <c:delete val="1"/>
              <c:extLst>
                <c:ext xmlns:c15="http://schemas.microsoft.com/office/drawing/2012/chart" uri="{CE6537A1-D6FC-4f65-9D91-7224C49458BB}"/>
                <c:ext xmlns:c16="http://schemas.microsoft.com/office/drawing/2014/chart" uri="{C3380CC4-5D6E-409C-BE32-E72D297353CC}">
                  <c16:uniqueId val="{0000003E-8E03-48E7-8E67-50C541084D33}"/>
                </c:ext>
              </c:extLst>
            </c:dLbl>
            <c:dLbl>
              <c:idx val="24"/>
              <c:delete val="1"/>
              <c:extLst>
                <c:ext xmlns:c15="http://schemas.microsoft.com/office/drawing/2012/chart" uri="{CE6537A1-D6FC-4f65-9D91-7224C49458BB}"/>
                <c:ext xmlns:c16="http://schemas.microsoft.com/office/drawing/2014/chart" uri="{C3380CC4-5D6E-409C-BE32-E72D297353CC}">
                  <c16:uniqueId val="{0000003F-8E03-48E7-8E67-50C541084D33}"/>
                </c:ext>
              </c:extLst>
            </c:dLbl>
            <c:dLbl>
              <c:idx val="25"/>
              <c:delete val="1"/>
              <c:extLst>
                <c:ext xmlns:c15="http://schemas.microsoft.com/office/drawing/2012/chart" uri="{CE6537A1-D6FC-4f65-9D91-7224C49458BB}"/>
                <c:ext xmlns:c16="http://schemas.microsoft.com/office/drawing/2014/chart" uri="{C3380CC4-5D6E-409C-BE32-E72D297353CC}">
                  <c16:uniqueId val="{00000040-8E03-48E7-8E67-50C541084D33}"/>
                </c:ext>
              </c:extLst>
            </c:dLbl>
            <c:dLbl>
              <c:idx val="26"/>
              <c:delete val="1"/>
              <c:extLst>
                <c:ext xmlns:c15="http://schemas.microsoft.com/office/drawing/2012/chart" uri="{CE6537A1-D6FC-4f65-9D91-7224C49458BB}"/>
                <c:ext xmlns:c16="http://schemas.microsoft.com/office/drawing/2014/chart" uri="{C3380CC4-5D6E-409C-BE32-E72D297353CC}">
                  <c16:uniqueId val="{00000041-8E03-48E7-8E67-50C541084D33}"/>
                </c:ext>
              </c:extLst>
            </c:dLbl>
            <c:dLbl>
              <c:idx val="27"/>
              <c:delete val="1"/>
              <c:extLst>
                <c:ext xmlns:c15="http://schemas.microsoft.com/office/drawing/2012/chart" uri="{CE6537A1-D6FC-4f65-9D91-7224C49458BB}"/>
                <c:ext xmlns:c16="http://schemas.microsoft.com/office/drawing/2014/chart" uri="{C3380CC4-5D6E-409C-BE32-E72D297353CC}">
                  <c16:uniqueId val="{00000042-8E03-48E7-8E67-50C541084D33}"/>
                </c:ext>
              </c:extLst>
            </c:dLbl>
            <c:dLbl>
              <c:idx val="28"/>
              <c:delete val="1"/>
              <c:extLst>
                <c:ext xmlns:c15="http://schemas.microsoft.com/office/drawing/2012/chart" uri="{CE6537A1-D6FC-4f65-9D91-7224C49458BB}"/>
                <c:ext xmlns:c16="http://schemas.microsoft.com/office/drawing/2014/chart" uri="{C3380CC4-5D6E-409C-BE32-E72D297353CC}">
                  <c16:uniqueId val="{00000043-8E03-48E7-8E67-50C541084D33}"/>
                </c:ext>
              </c:extLst>
            </c:dLbl>
            <c:dLbl>
              <c:idx val="29"/>
              <c:delete val="1"/>
              <c:extLst>
                <c:ext xmlns:c15="http://schemas.microsoft.com/office/drawing/2012/chart" uri="{CE6537A1-D6FC-4f65-9D91-7224C49458BB}"/>
                <c:ext xmlns:c16="http://schemas.microsoft.com/office/drawing/2014/chart" uri="{C3380CC4-5D6E-409C-BE32-E72D297353CC}">
                  <c16:uniqueId val="{00000044-8E03-48E7-8E67-50C541084D33}"/>
                </c:ext>
              </c:extLst>
            </c:dLbl>
            <c:dLbl>
              <c:idx val="30"/>
              <c:delete val="1"/>
              <c:extLst>
                <c:ext xmlns:c15="http://schemas.microsoft.com/office/drawing/2012/chart" uri="{CE6537A1-D6FC-4f65-9D91-7224C49458BB}"/>
                <c:ext xmlns:c16="http://schemas.microsoft.com/office/drawing/2014/chart" uri="{C3380CC4-5D6E-409C-BE32-E72D297353CC}">
                  <c16:uniqueId val="{00000045-8E03-48E7-8E67-50C541084D33}"/>
                </c:ext>
              </c:extLst>
            </c:dLbl>
            <c:dLbl>
              <c:idx val="31"/>
              <c:delete val="1"/>
              <c:extLst>
                <c:ext xmlns:c15="http://schemas.microsoft.com/office/drawing/2012/chart" uri="{CE6537A1-D6FC-4f65-9D91-7224C49458BB}"/>
                <c:ext xmlns:c16="http://schemas.microsoft.com/office/drawing/2014/chart" uri="{C3380CC4-5D6E-409C-BE32-E72D297353CC}">
                  <c16:uniqueId val="{00000046-8E03-48E7-8E67-50C541084D33}"/>
                </c:ext>
              </c:extLst>
            </c:dLbl>
            <c:dLbl>
              <c:idx val="32"/>
              <c:delete val="1"/>
              <c:extLst>
                <c:ext xmlns:c15="http://schemas.microsoft.com/office/drawing/2012/chart" uri="{CE6537A1-D6FC-4f65-9D91-7224C49458BB}"/>
                <c:ext xmlns:c16="http://schemas.microsoft.com/office/drawing/2014/chart" uri="{C3380CC4-5D6E-409C-BE32-E72D297353CC}">
                  <c16:uniqueId val="{00000047-8E03-48E7-8E67-50C541084D33}"/>
                </c:ext>
              </c:extLst>
            </c:dLbl>
            <c:dLbl>
              <c:idx val="33"/>
              <c:delete val="1"/>
              <c:extLst>
                <c:ext xmlns:c15="http://schemas.microsoft.com/office/drawing/2012/chart" uri="{CE6537A1-D6FC-4f65-9D91-7224C49458BB}"/>
                <c:ext xmlns:c16="http://schemas.microsoft.com/office/drawing/2014/chart" uri="{C3380CC4-5D6E-409C-BE32-E72D297353CC}">
                  <c16:uniqueId val="{00000048-8E03-48E7-8E67-50C541084D33}"/>
                </c:ext>
              </c:extLst>
            </c:dLbl>
            <c:dLbl>
              <c:idx val="34"/>
              <c:delete val="1"/>
              <c:extLst>
                <c:ext xmlns:c15="http://schemas.microsoft.com/office/drawing/2012/chart" uri="{CE6537A1-D6FC-4f65-9D91-7224C49458BB}"/>
                <c:ext xmlns:c16="http://schemas.microsoft.com/office/drawing/2014/chart" uri="{C3380CC4-5D6E-409C-BE32-E72D297353CC}">
                  <c16:uniqueId val="{00000049-8E03-48E7-8E67-50C541084D33}"/>
                </c:ext>
              </c:extLst>
            </c:dLbl>
            <c:dLbl>
              <c:idx val="35"/>
              <c:layout>
                <c:manualLayout>
                  <c:x val="-3.9489789432980218E-2"/>
                  <c:y val="-3.2290114257327369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4B-8E03-48E7-8E67-50C541084D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'[new forecast file-Final (2).xlsx]G,UK,FR-ONLINE (2)'!$B$2:$C$37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'[new forecast file-Final (2).xlsx]G,UK,FR-ONLINE (2)'!$G$2:$G$37</c:f>
              <c:numCache>
                <c:formatCode>General</c:formatCode>
                <c:ptCount val="36"/>
                <c:pt idx="13" formatCode="&quot;$&quot;#,##0.00">
                  <c:v>543307.00999998988</c:v>
                </c:pt>
                <c:pt idx="14" formatCode="&quot;$&quot;#,##0.00">
                  <c:v>418577.26530725096</c:v>
                </c:pt>
                <c:pt idx="15" formatCode="&quot;$&quot;#,##0.00">
                  <c:v>745267.40645479353</c:v>
                </c:pt>
                <c:pt idx="16" formatCode="&quot;$&quot;#,##0.00">
                  <c:v>578630.40357004257</c:v>
                </c:pt>
                <c:pt idx="17" formatCode="&quot;$&quot;#,##0.00">
                  <c:v>657938.90947589523</c:v>
                </c:pt>
                <c:pt idx="18" formatCode="&quot;$&quot;#,##0.00">
                  <c:v>501445.71755072643</c:v>
                </c:pt>
                <c:pt idx="19" formatCode="&quot;$&quot;#,##0.00">
                  <c:v>806441.11625741061</c:v>
                </c:pt>
                <c:pt idx="20" formatCode="&quot;$&quot;#,##0.00">
                  <c:v>840935.52405313787</c:v>
                </c:pt>
                <c:pt idx="21" formatCode="&quot;$&quot;#,##0.00">
                  <c:v>768749.27915067214</c:v>
                </c:pt>
                <c:pt idx="22" formatCode="&quot;$&quot;#,##0.00">
                  <c:v>534953.29023269971</c:v>
                </c:pt>
                <c:pt idx="23" formatCode="&quot;$&quot;#,##0.00">
                  <c:v>1113945.4567594749</c:v>
                </c:pt>
                <c:pt idx="24" formatCode="&quot;$&quot;#,##0.00">
                  <c:v>963348.69250068907</c:v>
                </c:pt>
                <c:pt idx="25" formatCode="&quot;$&quot;#,##0.00">
                  <c:v>813555.0697172056</c:v>
                </c:pt>
                <c:pt idx="26" formatCode="&quot;$&quot;#,##0.00">
                  <c:v>712400.94324509765</c:v>
                </c:pt>
                <c:pt idx="27" formatCode="&quot;$&quot;#,##0.00">
                  <c:v>1257439.7750901286</c:v>
                </c:pt>
                <c:pt idx="28" formatCode="&quot;$&quot;#,##0.00">
                  <c:v>1015494.829529391</c:v>
                </c:pt>
                <c:pt idx="29" formatCode="&quot;$&quot;#,##0.00">
                  <c:v>1050835.2347968363</c:v>
                </c:pt>
                <c:pt idx="30" formatCode="&quot;$&quot;#,##0.00">
                  <c:v>795269.39548857301</c:v>
                </c:pt>
                <c:pt idx="31" formatCode="&quot;$&quot;#,##0.00">
                  <c:v>1318635.618095899</c:v>
                </c:pt>
                <c:pt idx="32" formatCode="&quot;$&quot;#,##0.00">
                  <c:v>1277799.9500124862</c:v>
                </c:pt>
                <c:pt idx="33" formatCode="&quot;$&quot;#,##0.00">
                  <c:v>1161645.6044716134</c:v>
                </c:pt>
                <c:pt idx="34" formatCode="&quot;$&quot;#,##0.00">
                  <c:v>828776.96817054646</c:v>
                </c:pt>
                <c:pt idx="35" formatCode="&quot;$&quot;#,##0.00">
                  <c:v>1626115.822067308</c:v>
                </c:pt>
              </c:numCache>
            </c:numRef>
          </c:val>
          <c:smooth val="0"/>
          <c:extLst>
            <c:ext xmlns:c16="http://schemas.microsoft.com/office/drawing/2014/chart" uri="{C3380CC4-5D6E-409C-BE32-E72D297353CC}">
              <c16:uniqueId val="{0000004A-8E03-48E7-8E67-50C541084D33}"/>
            </c:ext>
          </c:extLst>
        </c:ser>
        <c:dLbls>
          <c:showLegendKey val="0"/>
          <c:showVal val="0"/>
          <c:showCatName val="0"/>
          <c:showSerName val="0"/>
          <c:showPercent val="0"/>
          <c:showBubbleSize val="0"/>
        </c:dLbls>
        <c:marker val="1"/>
        <c:smooth val="0"/>
        <c:axId val="890944448"/>
        <c:axId val="890946088"/>
      </c:lineChart>
      <c:catAx>
        <c:axId val="890944448"/>
        <c:scaling>
          <c:orientation val="minMax"/>
        </c:scaling>
        <c:delete val="0"/>
        <c:axPos val="b"/>
        <c:majorGridlines>
          <c:spPr>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majorGridlines>
        <c:numFmt formatCode="General"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890946088"/>
        <c:crosses val="autoZero"/>
        <c:auto val="1"/>
        <c:lblAlgn val="ctr"/>
        <c:lblOffset val="100"/>
        <c:noMultiLvlLbl val="0"/>
      </c:catAx>
      <c:valAx>
        <c:axId val="890946088"/>
        <c:scaling>
          <c:orientation val="minMax"/>
        </c:scaling>
        <c:delete val="1"/>
        <c:axPos val="l"/>
        <c:majorGridlines>
          <c:spPr>
            <a:ln w="9525" cap="flat" cmpd="sng" algn="ctr">
              <a:solidFill>
                <a:srgbClr val="5B9BD5"/>
              </a:solidFill>
              <a:round/>
            </a:ln>
            <a:effectLst/>
          </c:spPr>
        </c:majorGridlines>
        <c:numFmt formatCode="_([$$-409]* #,##0.00_);_([$$-409]* \(#,##0.00\);_([$$-409]* &quot;-&quot;??_);_(@_)" sourceLinked="0"/>
        <c:majorTickMark val="none"/>
        <c:minorTickMark val="none"/>
        <c:tickLblPos val="nextTo"/>
        <c:crossAx val="890944448"/>
        <c:crosses val="autoZero"/>
        <c:crossBetween val="between"/>
      </c:valAx>
      <c:spPr>
        <a:noFill/>
        <a:ln>
          <a:noFill/>
        </a:ln>
        <a:effectLst/>
      </c:spPr>
    </c:plotArea>
    <c:legend>
      <c:legendPos val="b"/>
      <c:layout>
        <c:manualLayout>
          <c:xMode val="edge"/>
          <c:yMode val="edge"/>
          <c:x val="0.13429876253449091"/>
          <c:y val="6.489133054796721E-2"/>
          <c:w val="0.80025238607700844"/>
          <c:h val="3.587397557448176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sz="1200" b="0"/>
              <a:t>5 years</a:t>
            </a:r>
            <a:r>
              <a:rPr lang="en-US" sz="1200" b="0" baseline="0"/>
              <a:t> RESELLER revenue forecast</a:t>
            </a:r>
            <a:endParaRPr lang="en-US" sz="1200" b="0"/>
          </a:p>
        </c:rich>
      </c:tx>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1423589695913993E-2"/>
          <c:y val="0.18885228692686112"/>
          <c:w val="0.88707377804019438"/>
          <c:h val="0.70635368471216875"/>
        </c:manualLayout>
      </c:layout>
      <c:lineChart>
        <c:grouping val="standard"/>
        <c:varyColors val="0"/>
        <c:ser>
          <c:idx val="0"/>
          <c:order val="0"/>
          <c:tx>
            <c:strRef>
              <c:f>'[new forecast file-Final (2).xlsx]CANADA -RESELLER'!$D$1</c:f>
              <c:strCache>
                <c:ptCount val="1"/>
                <c:pt idx="0">
                  <c:v>Canada</c:v>
                </c:pt>
              </c:strCache>
            </c:strRef>
          </c:tx>
          <c:spPr>
            <a:ln w="22225" cap="rnd">
              <a:solidFill>
                <a:schemeClr val="accent6"/>
              </a:solidFill>
              <a:round/>
            </a:ln>
            <a:effectLst/>
          </c:spPr>
          <c:marker>
            <c:symbol val="diamond"/>
            <c:size val="6"/>
            <c:spPr>
              <a:solidFill>
                <a:schemeClr val="accent6"/>
              </a:solidFill>
              <a:ln w="9525">
                <a:solidFill>
                  <a:schemeClr val="accent6"/>
                </a:solidFill>
                <a:round/>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0-494F-4A41-A52F-154F4D7E334A}"/>
                </c:ext>
              </c:extLst>
            </c:dLbl>
            <c:dLbl>
              <c:idx val="2"/>
              <c:delete val="1"/>
              <c:extLst>
                <c:ext xmlns:c15="http://schemas.microsoft.com/office/drawing/2012/chart" uri="{CE6537A1-D6FC-4f65-9D91-7224C49458BB}"/>
                <c:ext xmlns:c16="http://schemas.microsoft.com/office/drawing/2014/chart" uri="{C3380CC4-5D6E-409C-BE32-E72D297353CC}">
                  <c16:uniqueId val="{00000001-494F-4A41-A52F-154F4D7E334A}"/>
                </c:ext>
              </c:extLst>
            </c:dLbl>
            <c:dLbl>
              <c:idx val="3"/>
              <c:delete val="1"/>
              <c:extLst>
                <c:ext xmlns:c15="http://schemas.microsoft.com/office/drawing/2012/chart" uri="{CE6537A1-D6FC-4f65-9D91-7224C49458BB}"/>
                <c:ext xmlns:c16="http://schemas.microsoft.com/office/drawing/2014/chart" uri="{C3380CC4-5D6E-409C-BE32-E72D297353CC}">
                  <c16:uniqueId val="{00000002-494F-4A41-A52F-154F4D7E334A}"/>
                </c:ext>
              </c:extLst>
            </c:dLbl>
            <c:dLbl>
              <c:idx val="4"/>
              <c:delete val="1"/>
              <c:extLst>
                <c:ext xmlns:c15="http://schemas.microsoft.com/office/drawing/2012/chart" uri="{CE6537A1-D6FC-4f65-9D91-7224C49458BB}"/>
                <c:ext xmlns:c16="http://schemas.microsoft.com/office/drawing/2014/chart" uri="{C3380CC4-5D6E-409C-BE32-E72D297353CC}">
                  <c16:uniqueId val="{00000003-494F-4A41-A52F-154F4D7E334A}"/>
                </c:ext>
              </c:extLst>
            </c:dLbl>
            <c:dLbl>
              <c:idx val="5"/>
              <c:delete val="1"/>
              <c:extLst>
                <c:ext xmlns:c15="http://schemas.microsoft.com/office/drawing/2012/chart" uri="{CE6537A1-D6FC-4f65-9D91-7224C49458BB}"/>
                <c:ext xmlns:c16="http://schemas.microsoft.com/office/drawing/2014/chart" uri="{C3380CC4-5D6E-409C-BE32-E72D297353CC}">
                  <c16:uniqueId val="{00000004-494F-4A41-A52F-154F4D7E334A}"/>
                </c:ext>
              </c:extLst>
            </c:dLbl>
            <c:dLbl>
              <c:idx val="6"/>
              <c:delete val="1"/>
              <c:extLst>
                <c:ext xmlns:c15="http://schemas.microsoft.com/office/drawing/2012/chart" uri="{CE6537A1-D6FC-4f65-9D91-7224C49458BB}"/>
                <c:ext xmlns:c16="http://schemas.microsoft.com/office/drawing/2014/chart" uri="{C3380CC4-5D6E-409C-BE32-E72D297353CC}">
                  <c16:uniqueId val="{00000005-494F-4A41-A52F-154F4D7E334A}"/>
                </c:ext>
              </c:extLst>
            </c:dLbl>
            <c:dLbl>
              <c:idx val="7"/>
              <c:delete val="1"/>
              <c:extLst>
                <c:ext xmlns:c15="http://schemas.microsoft.com/office/drawing/2012/chart" uri="{CE6537A1-D6FC-4f65-9D91-7224C49458BB}"/>
                <c:ext xmlns:c16="http://schemas.microsoft.com/office/drawing/2014/chart" uri="{C3380CC4-5D6E-409C-BE32-E72D297353CC}">
                  <c16:uniqueId val="{00000006-494F-4A41-A52F-154F4D7E334A}"/>
                </c:ext>
              </c:extLst>
            </c:dLbl>
            <c:dLbl>
              <c:idx val="8"/>
              <c:delete val="1"/>
              <c:extLst>
                <c:ext xmlns:c15="http://schemas.microsoft.com/office/drawing/2012/chart" uri="{CE6537A1-D6FC-4f65-9D91-7224C49458BB}"/>
                <c:ext xmlns:c16="http://schemas.microsoft.com/office/drawing/2014/chart" uri="{C3380CC4-5D6E-409C-BE32-E72D297353CC}">
                  <c16:uniqueId val="{00000007-494F-4A41-A52F-154F4D7E334A}"/>
                </c:ext>
              </c:extLst>
            </c:dLbl>
            <c:dLbl>
              <c:idx val="9"/>
              <c:delete val="1"/>
              <c:extLst>
                <c:ext xmlns:c15="http://schemas.microsoft.com/office/drawing/2012/chart" uri="{CE6537A1-D6FC-4f65-9D91-7224C49458BB}"/>
                <c:ext xmlns:c16="http://schemas.microsoft.com/office/drawing/2014/chart" uri="{C3380CC4-5D6E-409C-BE32-E72D297353CC}">
                  <c16:uniqueId val="{00000008-494F-4A41-A52F-154F4D7E334A}"/>
                </c:ext>
              </c:extLst>
            </c:dLbl>
            <c:dLbl>
              <c:idx val="10"/>
              <c:layout>
                <c:manualLayout>
                  <c:x val="-0.11884121591305613"/>
                  <c:y val="-4.4677533743850792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494F-4A41-A52F-154F4D7E334A}"/>
                </c:ext>
              </c:extLst>
            </c:dLbl>
            <c:dLbl>
              <c:idx val="11"/>
              <c:delete val="1"/>
              <c:extLst>
                <c:ext xmlns:c15="http://schemas.microsoft.com/office/drawing/2012/chart" uri="{CE6537A1-D6FC-4f65-9D91-7224C49458BB}"/>
                <c:ext xmlns:c16="http://schemas.microsoft.com/office/drawing/2014/chart" uri="{C3380CC4-5D6E-409C-BE32-E72D297353CC}">
                  <c16:uniqueId val="{0000000A-494F-4A41-A52F-154F4D7E334A}"/>
                </c:ext>
              </c:extLst>
            </c:dLbl>
            <c:dLbl>
              <c:idx val="12"/>
              <c:delete val="1"/>
              <c:extLst>
                <c:ext xmlns:c15="http://schemas.microsoft.com/office/drawing/2012/chart" uri="{CE6537A1-D6FC-4f65-9D91-7224C49458BB}"/>
                <c:ext xmlns:c16="http://schemas.microsoft.com/office/drawing/2014/chart" uri="{C3380CC4-5D6E-409C-BE32-E72D297353CC}">
                  <c16:uniqueId val="{0000000B-494F-4A41-A52F-154F4D7E334A}"/>
                </c:ext>
              </c:extLst>
            </c:dLbl>
            <c:dLbl>
              <c:idx val="13"/>
              <c:delete val="1"/>
              <c:extLst>
                <c:ext xmlns:c15="http://schemas.microsoft.com/office/drawing/2012/chart" uri="{CE6537A1-D6FC-4f65-9D91-7224C49458BB}"/>
                <c:ext xmlns:c16="http://schemas.microsoft.com/office/drawing/2014/chart" uri="{C3380CC4-5D6E-409C-BE32-E72D297353CC}">
                  <c16:uniqueId val="{0000000C-494F-4A41-A52F-154F4D7E334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'[new forecast file-Final (2).xlsx]CANADA -RESELLER'!$B$2:$C$37</c:f>
              <c:multiLvlStrCache>
                <c:ptCount val="36"/>
                <c:lvl>
                  <c:pt idx="0">
                    <c:v>Q1 </c:v>
                  </c:pt>
                  <c:pt idx="1">
                    <c:v>Q2 </c:v>
                  </c:pt>
                  <c:pt idx="2">
                    <c:v>Q3 </c:v>
                  </c:pt>
                  <c:pt idx="3">
                    <c:v>Q4 </c:v>
                  </c:pt>
                  <c:pt idx="4">
                    <c:v>Q1 </c:v>
                  </c:pt>
                  <c:pt idx="5">
                    <c:v>Q2 </c:v>
                  </c:pt>
                  <c:pt idx="6">
                    <c:v>Q3 </c:v>
                  </c:pt>
                  <c:pt idx="7">
                    <c:v>Q4 </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'[new forecast file-Final (2).xlsx]CANADA -RESELLER'!$D$2:$D$37</c:f>
              <c:numCache>
                <c:formatCode>_([$$-409]* #,##0.00_);_([$$-409]* \(#,##0.00\);_([$$-409]* "-"??_);_(@_)</c:formatCode>
                <c:ptCount val="36"/>
                <c:pt idx="1">
                  <c:v>115360.89599999998</c:v>
                </c:pt>
                <c:pt idx="2">
                  <c:v>757529.19998400018</c:v>
                </c:pt>
                <c:pt idx="3">
                  <c:v>804249.19353999908</c:v>
                </c:pt>
                <c:pt idx="4">
                  <c:v>1224685.9974639977</c:v>
                </c:pt>
                <c:pt idx="5">
                  <c:v>1474263.6676199988</c:v>
                </c:pt>
                <c:pt idx="6">
                  <c:v>1471014.7914359977</c:v>
                </c:pt>
                <c:pt idx="7">
                  <c:v>1103616.5384469966</c:v>
                </c:pt>
                <c:pt idx="8">
                  <c:v>1300760.4462069948</c:v>
                </c:pt>
                <c:pt idx="9">
                  <c:v>1511521.8514259967</c:v>
                </c:pt>
                <c:pt idx="10">
                  <c:v>1512545.2148809973</c:v>
                </c:pt>
                <c:pt idx="11">
                  <c:v>1271629.6926809989</c:v>
                </c:pt>
                <c:pt idx="12">
                  <c:v>1245551.0422929979</c:v>
                </c:pt>
                <c:pt idx="13">
                  <c:v>585197.06078299938</c:v>
                </c:pt>
              </c:numCache>
            </c:numRef>
          </c:val>
          <c:smooth val="0"/>
          <c:extLst>
            <c:ext xmlns:c16="http://schemas.microsoft.com/office/drawing/2014/chart" uri="{C3380CC4-5D6E-409C-BE32-E72D297353CC}">
              <c16:uniqueId val="{0000000D-494F-4A41-A52F-154F4D7E334A}"/>
            </c:ext>
          </c:extLst>
        </c:ser>
        <c:ser>
          <c:idx val="1"/>
          <c:order val="1"/>
          <c:tx>
            <c:strRef>
              <c:f>'[new forecast file-Final (2).xlsx]CANADA -RESELLER'!$E$1</c:f>
              <c:strCache>
                <c:ptCount val="1"/>
                <c:pt idx="0">
                  <c:v>Forecast( Canada )</c:v>
                </c:pt>
              </c:strCache>
            </c:strRef>
          </c:tx>
          <c:spPr>
            <a:ln w="22225" cap="rnd">
              <a:solidFill>
                <a:schemeClr val="accent5"/>
              </a:solidFill>
              <a:round/>
            </a:ln>
            <a:effectLst/>
          </c:spPr>
          <c:marker>
            <c:symbol val="square"/>
            <c:size val="6"/>
            <c:spPr>
              <a:solidFill>
                <a:schemeClr val="accent5"/>
              </a:solidFill>
              <a:ln w="9525">
                <a:solidFill>
                  <a:schemeClr val="accent5"/>
                </a:solidFill>
                <a:round/>
              </a:ln>
              <a:effectLst/>
            </c:spPr>
          </c:marker>
          <c:dLbls>
            <c:dLbl>
              <c:idx val="13"/>
              <c:layout>
                <c:manualLayout>
                  <c:x val="-5.4333319121381202E-2"/>
                  <c:y val="3.2763524745490498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E-494F-4A41-A52F-154F4D7E334A}"/>
                </c:ext>
              </c:extLst>
            </c:dLbl>
            <c:dLbl>
              <c:idx val="14"/>
              <c:delete val="1"/>
              <c:extLst>
                <c:ext xmlns:c15="http://schemas.microsoft.com/office/drawing/2012/chart" uri="{CE6537A1-D6FC-4f65-9D91-7224C49458BB}"/>
                <c:ext xmlns:c16="http://schemas.microsoft.com/office/drawing/2014/chart" uri="{C3380CC4-5D6E-409C-BE32-E72D297353CC}">
                  <c16:uniqueId val="{0000000F-494F-4A41-A52F-154F4D7E334A}"/>
                </c:ext>
              </c:extLst>
            </c:dLbl>
            <c:dLbl>
              <c:idx val="15"/>
              <c:delete val="1"/>
              <c:extLst>
                <c:ext xmlns:c15="http://schemas.microsoft.com/office/drawing/2012/chart" uri="{CE6537A1-D6FC-4f65-9D91-7224C49458BB}"/>
                <c:ext xmlns:c16="http://schemas.microsoft.com/office/drawing/2014/chart" uri="{C3380CC4-5D6E-409C-BE32-E72D297353CC}">
                  <c16:uniqueId val="{00000010-494F-4A41-A52F-154F4D7E334A}"/>
                </c:ext>
              </c:extLst>
            </c:dLbl>
            <c:dLbl>
              <c:idx val="16"/>
              <c:layout>
                <c:manualLayout>
                  <c:x val="-8.6396714483985379E-2"/>
                  <c:y val="-3.5742026995080549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1-494F-4A41-A52F-154F4D7E334A}"/>
                </c:ext>
              </c:extLst>
            </c:dLbl>
            <c:dLbl>
              <c:idx val="17"/>
              <c:delete val="1"/>
              <c:extLst>
                <c:ext xmlns:c15="http://schemas.microsoft.com/office/drawing/2012/chart" uri="{CE6537A1-D6FC-4f65-9D91-7224C49458BB}"/>
                <c:ext xmlns:c16="http://schemas.microsoft.com/office/drawing/2014/chart" uri="{C3380CC4-5D6E-409C-BE32-E72D297353CC}">
                  <c16:uniqueId val="{00000012-494F-4A41-A52F-154F4D7E334A}"/>
                </c:ext>
              </c:extLst>
            </c:dLbl>
            <c:dLbl>
              <c:idx val="18"/>
              <c:delete val="1"/>
              <c:extLst>
                <c:ext xmlns:c15="http://schemas.microsoft.com/office/drawing/2012/chart" uri="{CE6537A1-D6FC-4f65-9D91-7224C49458BB}"/>
                <c:ext xmlns:c16="http://schemas.microsoft.com/office/drawing/2014/chart" uri="{C3380CC4-5D6E-409C-BE32-E72D297353CC}">
                  <c16:uniqueId val="{00000013-494F-4A41-A52F-154F4D7E334A}"/>
                </c:ext>
              </c:extLst>
            </c:dLbl>
            <c:dLbl>
              <c:idx val="19"/>
              <c:delete val="1"/>
              <c:extLst>
                <c:ext xmlns:c15="http://schemas.microsoft.com/office/drawing/2012/chart" uri="{CE6537A1-D6FC-4f65-9D91-7224C49458BB}"/>
                <c:ext xmlns:c16="http://schemas.microsoft.com/office/drawing/2014/chart" uri="{C3380CC4-5D6E-409C-BE32-E72D297353CC}">
                  <c16:uniqueId val="{00000014-494F-4A41-A52F-154F4D7E334A}"/>
                </c:ext>
              </c:extLst>
            </c:dLbl>
            <c:dLbl>
              <c:idx val="20"/>
              <c:delete val="1"/>
              <c:extLst>
                <c:ext xmlns:c15="http://schemas.microsoft.com/office/drawing/2012/chart" uri="{CE6537A1-D6FC-4f65-9D91-7224C49458BB}"/>
                <c:ext xmlns:c16="http://schemas.microsoft.com/office/drawing/2014/chart" uri="{C3380CC4-5D6E-409C-BE32-E72D297353CC}">
                  <c16:uniqueId val="{00000015-494F-4A41-A52F-154F4D7E334A}"/>
                </c:ext>
              </c:extLst>
            </c:dLbl>
            <c:dLbl>
              <c:idx val="21"/>
              <c:delete val="1"/>
              <c:extLst>
                <c:ext xmlns:c15="http://schemas.microsoft.com/office/drawing/2012/chart" uri="{CE6537A1-D6FC-4f65-9D91-7224C49458BB}"/>
                <c:ext xmlns:c16="http://schemas.microsoft.com/office/drawing/2014/chart" uri="{C3380CC4-5D6E-409C-BE32-E72D297353CC}">
                  <c16:uniqueId val="{00000016-494F-4A41-A52F-154F4D7E334A}"/>
                </c:ext>
              </c:extLst>
            </c:dLbl>
            <c:dLbl>
              <c:idx val="22"/>
              <c:delete val="1"/>
              <c:extLst>
                <c:ext xmlns:c15="http://schemas.microsoft.com/office/drawing/2012/chart" uri="{CE6537A1-D6FC-4f65-9D91-7224C49458BB}"/>
                <c:ext xmlns:c16="http://schemas.microsoft.com/office/drawing/2014/chart" uri="{C3380CC4-5D6E-409C-BE32-E72D297353CC}">
                  <c16:uniqueId val="{00000017-494F-4A41-A52F-154F4D7E334A}"/>
                </c:ext>
              </c:extLst>
            </c:dLbl>
            <c:dLbl>
              <c:idx val="23"/>
              <c:delete val="1"/>
              <c:extLst>
                <c:ext xmlns:c15="http://schemas.microsoft.com/office/drawing/2012/chart" uri="{CE6537A1-D6FC-4f65-9D91-7224C49458BB}"/>
                <c:ext xmlns:c16="http://schemas.microsoft.com/office/drawing/2014/chart" uri="{C3380CC4-5D6E-409C-BE32-E72D297353CC}">
                  <c16:uniqueId val="{00000018-494F-4A41-A52F-154F4D7E334A}"/>
                </c:ext>
              </c:extLst>
            </c:dLbl>
            <c:dLbl>
              <c:idx val="24"/>
              <c:delete val="1"/>
              <c:extLst>
                <c:ext xmlns:c15="http://schemas.microsoft.com/office/drawing/2012/chart" uri="{CE6537A1-D6FC-4f65-9D91-7224C49458BB}"/>
                <c:ext xmlns:c16="http://schemas.microsoft.com/office/drawing/2014/chart" uri="{C3380CC4-5D6E-409C-BE32-E72D297353CC}">
                  <c16:uniqueId val="{00000019-494F-4A41-A52F-154F4D7E334A}"/>
                </c:ext>
              </c:extLst>
            </c:dLbl>
            <c:dLbl>
              <c:idx val="25"/>
              <c:delete val="1"/>
              <c:extLst>
                <c:ext xmlns:c15="http://schemas.microsoft.com/office/drawing/2012/chart" uri="{CE6537A1-D6FC-4f65-9D91-7224C49458BB}"/>
                <c:ext xmlns:c16="http://schemas.microsoft.com/office/drawing/2014/chart" uri="{C3380CC4-5D6E-409C-BE32-E72D297353CC}">
                  <c16:uniqueId val="{0000001A-494F-4A41-A52F-154F4D7E334A}"/>
                </c:ext>
              </c:extLst>
            </c:dLbl>
            <c:dLbl>
              <c:idx val="26"/>
              <c:delete val="1"/>
              <c:extLst>
                <c:ext xmlns:c15="http://schemas.microsoft.com/office/drawing/2012/chart" uri="{CE6537A1-D6FC-4f65-9D91-7224C49458BB}"/>
                <c:ext xmlns:c16="http://schemas.microsoft.com/office/drawing/2014/chart" uri="{C3380CC4-5D6E-409C-BE32-E72D297353CC}">
                  <c16:uniqueId val="{0000001B-494F-4A41-A52F-154F4D7E334A}"/>
                </c:ext>
              </c:extLst>
            </c:dLbl>
            <c:dLbl>
              <c:idx val="27"/>
              <c:delete val="1"/>
              <c:extLst>
                <c:ext xmlns:c15="http://schemas.microsoft.com/office/drawing/2012/chart" uri="{CE6537A1-D6FC-4f65-9D91-7224C49458BB}"/>
                <c:ext xmlns:c16="http://schemas.microsoft.com/office/drawing/2014/chart" uri="{C3380CC4-5D6E-409C-BE32-E72D297353CC}">
                  <c16:uniqueId val="{0000001C-494F-4A41-A52F-154F4D7E334A}"/>
                </c:ext>
              </c:extLst>
            </c:dLbl>
            <c:dLbl>
              <c:idx val="28"/>
              <c:delete val="1"/>
              <c:extLst>
                <c:ext xmlns:c15="http://schemas.microsoft.com/office/drawing/2012/chart" uri="{CE6537A1-D6FC-4f65-9D91-7224C49458BB}"/>
                <c:ext xmlns:c16="http://schemas.microsoft.com/office/drawing/2014/chart" uri="{C3380CC4-5D6E-409C-BE32-E72D297353CC}">
                  <c16:uniqueId val="{0000001D-494F-4A41-A52F-154F4D7E334A}"/>
                </c:ext>
              </c:extLst>
            </c:dLbl>
            <c:dLbl>
              <c:idx val="29"/>
              <c:delete val="1"/>
              <c:extLst>
                <c:ext xmlns:c15="http://schemas.microsoft.com/office/drawing/2012/chart" uri="{CE6537A1-D6FC-4f65-9D91-7224C49458BB}"/>
                <c:ext xmlns:c16="http://schemas.microsoft.com/office/drawing/2014/chart" uri="{C3380CC4-5D6E-409C-BE32-E72D297353CC}">
                  <c16:uniqueId val="{0000001E-494F-4A41-A52F-154F4D7E334A}"/>
                </c:ext>
              </c:extLst>
            </c:dLbl>
            <c:dLbl>
              <c:idx val="30"/>
              <c:delete val="1"/>
              <c:extLst>
                <c:ext xmlns:c15="http://schemas.microsoft.com/office/drawing/2012/chart" uri="{CE6537A1-D6FC-4f65-9D91-7224C49458BB}"/>
                <c:ext xmlns:c16="http://schemas.microsoft.com/office/drawing/2014/chart" uri="{C3380CC4-5D6E-409C-BE32-E72D297353CC}">
                  <c16:uniqueId val="{0000001F-494F-4A41-A52F-154F4D7E334A}"/>
                </c:ext>
              </c:extLst>
            </c:dLbl>
            <c:dLbl>
              <c:idx val="31"/>
              <c:delete val="1"/>
              <c:extLst>
                <c:ext xmlns:c15="http://schemas.microsoft.com/office/drawing/2012/chart" uri="{CE6537A1-D6FC-4f65-9D91-7224C49458BB}"/>
                <c:ext xmlns:c16="http://schemas.microsoft.com/office/drawing/2014/chart" uri="{C3380CC4-5D6E-409C-BE32-E72D297353CC}">
                  <c16:uniqueId val="{00000020-494F-4A41-A52F-154F4D7E334A}"/>
                </c:ext>
              </c:extLst>
            </c:dLbl>
            <c:dLbl>
              <c:idx val="32"/>
              <c:layout>
                <c:manualLayout>
                  <c:x val="-7.8038085671597091E-2"/>
                  <c:y val="-7.4462556239751163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1-494F-4A41-A52F-154F4D7E334A}"/>
                </c:ext>
              </c:extLst>
            </c:dLbl>
            <c:dLbl>
              <c:idx val="33"/>
              <c:delete val="1"/>
              <c:extLst>
                <c:ext xmlns:c15="http://schemas.microsoft.com/office/drawing/2012/chart" uri="{CE6537A1-D6FC-4f65-9D91-7224C49458BB}"/>
                <c:ext xmlns:c16="http://schemas.microsoft.com/office/drawing/2014/chart" uri="{C3380CC4-5D6E-409C-BE32-E72D297353CC}">
                  <c16:uniqueId val="{00000022-494F-4A41-A52F-154F4D7E334A}"/>
                </c:ext>
              </c:extLst>
            </c:dLbl>
            <c:dLbl>
              <c:idx val="34"/>
              <c:delete val="1"/>
              <c:extLst>
                <c:ext xmlns:c15="http://schemas.microsoft.com/office/drawing/2012/chart" uri="{CE6537A1-D6FC-4f65-9D91-7224C49458BB}"/>
                <c:ext xmlns:c16="http://schemas.microsoft.com/office/drawing/2014/chart" uri="{C3380CC4-5D6E-409C-BE32-E72D297353CC}">
                  <c16:uniqueId val="{00000023-494F-4A41-A52F-154F4D7E334A}"/>
                </c:ext>
              </c:extLst>
            </c:dLbl>
            <c:dLbl>
              <c:idx val="35"/>
              <c:layout>
                <c:manualLayout>
                  <c:x val="0"/>
                  <c:y val="-4.182482546513898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4-494F-4A41-A52F-154F4D7E334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'[new forecast file-Final (2).xlsx]CANADA -RESELLER'!$B$2:$C$37</c:f>
              <c:multiLvlStrCache>
                <c:ptCount val="36"/>
                <c:lvl>
                  <c:pt idx="0">
                    <c:v>Q1 </c:v>
                  </c:pt>
                  <c:pt idx="1">
                    <c:v>Q2 </c:v>
                  </c:pt>
                  <c:pt idx="2">
                    <c:v>Q3 </c:v>
                  </c:pt>
                  <c:pt idx="3">
                    <c:v>Q4 </c:v>
                  </c:pt>
                  <c:pt idx="4">
                    <c:v>Q1 </c:v>
                  </c:pt>
                  <c:pt idx="5">
                    <c:v>Q2 </c:v>
                  </c:pt>
                  <c:pt idx="6">
                    <c:v>Q3 </c:v>
                  </c:pt>
                  <c:pt idx="7">
                    <c:v>Q4 </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'[new forecast file-Final (2).xlsx]CANADA -RESELLER'!$E$2:$E$37</c:f>
              <c:numCache>
                <c:formatCode>General</c:formatCode>
                <c:ptCount val="36"/>
                <c:pt idx="13" formatCode="_([$$-409]* #,##0.00_);_([$$-409]* \(#,##0.00\);_([$$-409]* &quot;-&quot;??_);_(@_)">
                  <c:v>585197.06078299938</c:v>
                </c:pt>
                <c:pt idx="14" formatCode="_([$$-409]* #,##0.00_);_([$$-409]* \(#,##0.00\);_([$$-409]* &quot;-&quot;??_);_(@_)">
                  <c:v>985671.63495282584</c:v>
                </c:pt>
                <c:pt idx="15" formatCode="_([$$-409]* #,##0.00_);_([$$-409]* \(#,##0.00\);_([$$-409]* &quot;-&quot;??_);_(@_)">
                  <c:v>1139984.7606823668</c:v>
                </c:pt>
                <c:pt idx="16" formatCode="_([$$-409]* #,##0.00_);_([$$-409]* \(#,##0.00\);_([$$-409]* &quot;-&quot;??_);_(@_)">
                  <c:v>1432349.6703744114</c:v>
                </c:pt>
                <c:pt idx="17" formatCode="_([$$-409]* #,##0.00_);_([$$-409]* \(#,##0.00\);_([$$-409]* &quot;-&quot;??_);_(@_)">
                  <c:v>1098339.6517531509</c:v>
                </c:pt>
                <c:pt idx="18" formatCode="_([$$-409]* #,##0.00_);_([$$-409]* \(#,##0.00\);_([$$-409]* &quot;-&quot;??_);_(@_)">
                  <c:v>1186708.8930429679</c:v>
                </c:pt>
                <c:pt idx="19" formatCode="_([$$-409]* #,##0.00_);_([$$-409]* \(#,##0.00\);_([$$-409]* &quot;-&quot;??_);_(@_)">
                  <c:v>1361127.5777399018</c:v>
                </c:pt>
                <c:pt idx="20" formatCode="_([$$-409]* #,##0.00_);_([$$-409]* \(#,##0.00\);_([$$-409]* &quot;-&quot;??_);_(@_)">
                  <c:v>1698250.1890090734</c:v>
                </c:pt>
                <c:pt idx="21" formatCode="_([$$-409]* #,##0.00_);_([$$-409]* \(#,##0.00\);_([$$-409]* &quot;-&quot;??_);_(@_)">
                  <c:v>1293238.9359130152</c:v>
                </c:pt>
                <c:pt idx="22" formatCode="_([$$-409]* #,##0.00_);_([$$-409]* \(#,##0.00\);_([$$-409]* &quot;-&quot;??_);_(@_)">
                  <c:v>1388297.4219523326</c:v>
                </c:pt>
                <c:pt idx="23" formatCode="_([$$-409]* #,##0.00_);_([$$-409]* \(#,##0.00\);_([$$-409]* &quot;-&quot;??_);_(@_)">
                  <c:v>1582876.2655291036</c:v>
                </c:pt>
                <c:pt idx="24" formatCode="_([$$-409]* #,##0.00_);_([$$-409]* \(#,##0.00\);_([$$-409]* &quot;-&quot;??_);_(@_)">
                  <c:v>1963424.2034944624</c:v>
                </c:pt>
                <c:pt idx="25" formatCode="_([$$-409]* #,##0.00_);_([$$-409]* \(#,##0.00\);_([$$-409]* &quot;-&quot;??_);_(@_)">
                  <c:v>1487605.7083675228</c:v>
                </c:pt>
                <c:pt idx="26" formatCode="_([$$-409]* #,##0.00_);_([$$-409]* \(#,##0.00\);_([$$-409]* &quot;-&quot;??_);_(@_)">
                  <c:v>1589335.1625313454</c:v>
                </c:pt>
                <c:pt idx="27" formatCode="_([$$-409]* #,##0.00_);_([$$-409]* \(#,##0.00\);_([$$-409]* &quot;-&quot;??_);_(@_)">
                  <c:v>1804019.0825866386</c:v>
                </c:pt>
                <c:pt idx="28" formatCode="_([$$-409]* #,##0.00_);_([$$-409]* \(#,##0.00\);_([$$-409]* &quot;-&quot;??_);_(@_)">
                  <c:v>2228598.2179798512</c:v>
                </c:pt>
                <c:pt idx="29" formatCode="_([$$-409]* #,##0.00_);_([$$-409]* \(#,##0.00\);_([$$-409]* &quot;-&quot;??_);_(@_)">
                  <c:v>1681972.480822027</c:v>
                </c:pt>
                <c:pt idx="30" formatCode="_([$$-409]* #,##0.00_);_([$$-409]* \(#,##0.00\);_([$$-409]* &quot;-&quot;??_);_(@_)">
                  <c:v>1790372.9031103582</c:v>
                </c:pt>
                <c:pt idx="31" formatCode="_([$$-409]* #,##0.00_);_([$$-409]* \(#,##0.00\);_([$$-409]* &quot;-&quot;??_);_(@_)">
                  <c:v>2025161.8996441737</c:v>
                </c:pt>
                <c:pt idx="32" formatCode="_([$$-409]* #,##0.00_);_([$$-409]* \(#,##0.00\);_([$$-409]* &quot;-&quot;??_);_(@_)">
                  <c:v>2493772.2324652402</c:v>
                </c:pt>
                <c:pt idx="33" formatCode="_([$$-409]* #,##0.00_);_([$$-409]* \(#,##0.00\);_([$$-409]* &quot;-&quot;??_);_(@_)">
                  <c:v>1876339.2532765344</c:v>
                </c:pt>
                <c:pt idx="34" formatCode="_([$$-409]* #,##0.00_);_([$$-409]* \(#,##0.00\);_([$$-409]* &quot;-&quot;??_);_(@_)">
                  <c:v>1991410.6436893709</c:v>
                </c:pt>
                <c:pt idx="35" formatCode="_([$$-409]* #,##0.00_);_([$$-409]* \(#,##0.00\);_([$$-409]* &quot;-&quot;??_);_(@_)">
                  <c:v>2246304.7167017087</c:v>
                </c:pt>
              </c:numCache>
            </c:numRef>
          </c:val>
          <c:smooth val="0"/>
          <c:extLst>
            <c:ext xmlns:c16="http://schemas.microsoft.com/office/drawing/2014/chart" uri="{C3380CC4-5D6E-409C-BE32-E72D297353CC}">
              <c16:uniqueId val="{00000025-494F-4A41-A52F-154F4D7E334A}"/>
            </c:ext>
          </c:extLst>
        </c:ser>
        <c:dLbls>
          <c:showLegendKey val="0"/>
          <c:showVal val="0"/>
          <c:showCatName val="0"/>
          <c:showSerName val="0"/>
          <c:showPercent val="0"/>
          <c:showBubbleSize val="0"/>
        </c:dLbls>
        <c:marker val="1"/>
        <c:smooth val="0"/>
        <c:axId val="1144254432"/>
        <c:axId val="1144251072"/>
      </c:lineChart>
      <c:catAx>
        <c:axId val="1144254432"/>
        <c:scaling>
          <c:orientation val="minMax"/>
        </c:scaling>
        <c:delete val="0"/>
        <c:axPos val="b"/>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144251072"/>
        <c:crosses val="autoZero"/>
        <c:auto val="1"/>
        <c:lblAlgn val="ctr"/>
        <c:lblOffset val="100"/>
        <c:noMultiLvlLbl val="0"/>
      </c:catAx>
      <c:valAx>
        <c:axId val="1144251072"/>
        <c:scaling>
          <c:orientation val="minMax"/>
        </c:scaling>
        <c:delete val="1"/>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numFmt formatCode="&quot;$&quot;#,##0" sourceLinked="0"/>
        <c:majorTickMark val="none"/>
        <c:minorTickMark val="none"/>
        <c:tickLblPos val="nextTo"/>
        <c:crossAx val="114425443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tx1">
          <a:lumMod val="15000"/>
          <a:lumOff val="85000"/>
        </a:schemeClr>
      </a:solidFill>
      <a:round/>
    </a:ln>
    <a:effectLst/>
    <a:scene3d>
      <a:camera prst="orthographicFront"/>
      <a:lightRig rig="threePt" dir="t"/>
    </a:scene3d>
    <a:sp3d prstMaterial="dkEdge">
      <a:bevelB w="152400" h="50800" prst="softRound"/>
    </a:sp3d>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200" b="0" dirty="0"/>
              <a:t>5 Years Reseller Sales Forecast</a:t>
            </a:r>
          </a:p>
        </c:rich>
      </c:tx>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0.11911625529981829"/>
          <c:y val="0.12629576436873963"/>
          <c:w val="0.86886451393095099"/>
          <c:h val="0.73483900449943762"/>
        </c:manualLayout>
      </c:layout>
      <c:lineChart>
        <c:grouping val="standard"/>
        <c:varyColors val="0"/>
        <c:ser>
          <c:idx val="0"/>
          <c:order val="0"/>
          <c:tx>
            <c:strRef>
              <c:f>'NE &amp; NW -RESELLER'!$D$1</c:f>
              <c:strCache>
                <c:ptCount val="1"/>
                <c:pt idx="0">
                  <c:v> Northeast </c:v>
                </c:pt>
              </c:strCache>
            </c:strRef>
          </c:tx>
          <c:spPr>
            <a:ln w="22225" cap="rnd">
              <a:solidFill>
                <a:schemeClr val="accent1"/>
              </a:solidFill>
              <a:round/>
            </a:ln>
            <a:effectLst/>
          </c:spPr>
          <c:marker>
            <c:symbol val="circle"/>
            <c:size val="6"/>
            <c:spPr>
              <a:solidFill>
                <a:schemeClr val="lt1"/>
              </a:solidFill>
              <a:ln w="15875">
                <a:solidFill>
                  <a:schemeClr val="accent1"/>
                </a:solidFill>
                <a:round/>
              </a:ln>
              <a:effectLst/>
            </c:spPr>
          </c:marker>
          <c:cat>
            <c:multiLvlStrRef>
              <c:f>'NE &amp; NW -RESELLER'!$B$2:$C$37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 &amp; NW -RESELLER'!$D$2:$D$37</c:f>
              <c:numCache>
                <c:formatCode>_([$$-409]* #,##0.00_);_([$$-409]* \(#,##0.00\);_([$$-409]* "-"??_);_(@_)</c:formatCode>
                <c:ptCount val="36"/>
                <c:pt idx="1">
                  <c:v>21598.385499999989</c:v>
                </c:pt>
                <c:pt idx="2">
                  <c:v>261064.74149999983</c:v>
                </c:pt>
                <c:pt idx="3">
                  <c:v>343962.56494000001</c:v>
                </c:pt>
                <c:pt idx="4">
                  <c:v>434626.12540000014</c:v>
                </c:pt>
                <c:pt idx="5">
                  <c:v>862501.72787799803</c:v>
                </c:pt>
                <c:pt idx="6">
                  <c:v>909317.10235499789</c:v>
                </c:pt>
                <c:pt idx="7">
                  <c:v>696666.4424069993</c:v>
                </c:pt>
                <c:pt idx="8">
                  <c:v>828575.98915599857</c:v>
                </c:pt>
                <c:pt idx="9">
                  <c:v>654327.92326699966</c:v>
                </c:pt>
                <c:pt idx="10">
                  <c:v>643574.88019700022</c:v>
                </c:pt>
                <c:pt idx="11">
                  <c:v>500813.99816699926</c:v>
                </c:pt>
                <c:pt idx="12">
                  <c:v>535137.84452899953</c:v>
                </c:pt>
                <c:pt idx="13">
                  <c:v>240674.28750900016</c:v>
                </c:pt>
              </c:numCache>
            </c:numRef>
          </c:val>
          <c:smooth val="0"/>
          <c:extLst>
            <c:ext xmlns:c16="http://schemas.microsoft.com/office/drawing/2014/chart" uri="{C3380CC4-5D6E-409C-BE32-E72D297353CC}">
              <c16:uniqueId val="{00000000-5EE1-4E04-B728-1F6F800D29DB}"/>
            </c:ext>
          </c:extLst>
        </c:ser>
        <c:ser>
          <c:idx val="1"/>
          <c:order val="1"/>
          <c:tx>
            <c:strRef>
              <c:f>'NE &amp; NW -RESELLER'!$E$1</c:f>
              <c:strCache>
                <c:ptCount val="1"/>
                <c:pt idx="0">
                  <c:v>Forecast( Northeast   )</c:v>
                </c:pt>
              </c:strCache>
            </c:strRef>
          </c:tx>
          <c:spPr>
            <a:ln w="22225" cap="rnd">
              <a:solidFill>
                <a:schemeClr val="accent2"/>
              </a:solidFill>
              <a:round/>
            </a:ln>
            <a:effectLst/>
          </c:spPr>
          <c:marker>
            <c:symbol val="circle"/>
            <c:size val="6"/>
            <c:spPr>
              <a:solidFill>
                <a:schemeClr val="lt1"/>
              </a:solidFill>
              <a:ln w="15875">
                <a:solidFill>
                  <a:schemeClr val="accent2"/>
                </a:solidFill>
                <a:round/>
              </a:ln>
              <a:effectLst/>
            </c:spPr>
          </c:marker>
          <c:dLbls>
            <c:dLbl>
              <c:idx val="13"/>
              <c:delete val="1"/>
              <c:extLst>
                <c:ext xmlns:c15="http://schemas.microsoft.com/office/drawing/2012/chart" uri="{CE6537A1-D6FC-4f65-9D91-7224C49458BB}"/>
                <c:ext xmlns:c16="http://schemas.microsoft.com/office/drawing/2014/chart" uri="{C3380CC4-5D6E-409C-BE32-E72D297353CC}">
                  <c16:uniqueId val="{00000001-5EE1-4E04-B728-1F6F800D29DB}"/>
                </c:ext>
              </c:extLst>
            </c:dLbl>
            <c:dLbl>
              <c:idx val="14"/>
              <c:delete val="1"/>
              <c:extLst>
                <c:ext xmlns:c15="http://schemas.microsoft.com/office/drawing/2012/chart" uri="{CE6537A1-D6FC-4f65-9D91-7224C49458BB}"/>
                <c:ext xmlns:c16="http://schemas.microsoft.com/office/drawing/2014/chart" uri="{C3380CC4-5D6E-409C-BE32-E72D297353CC}">
                  <c16:uniqueId val="{00000002-5EE1-4E04-B728-1F6F800D29DB}"/>
                </c:ext>
              </c:extLst>
            </c:dLbl>
            <c:dLbl>
              <c:idx val="15"/>
              <c:delete val="1"/>
              <c:extLst>
                <c:ext xmlns:c15="http://schemas.microsoft.com/office/drawing/2012/chart" uri="{CE6537A1-D6FC-4f65-9D91-7224C49458BB}"/>
                <c:ext xmlns:c16="http://schemas.microsoft.com/office/drawing/2014/chart" uri="{C3380CC4-5D6E-409C-BE32-E72D297353CC}">
                  <c16:uniqueId val="{00000003-5EE1-4E04-B728-1F6F800D29DB}"/>
                </c:ext>
              </c:extLst>
            </c:dLbl>
            <c:dLbl>
              <c:idx val="16"/>
              <c:delete val="1"/>
              <c:extLst>
                <c:ext xmlns:c15="http://schemas.microsoft.com/office/drawing/2012/chart" uri="{CE6537A1-D6FC-4f65-9D91-7224C49458BB}"/>
                <c:ext xmlns:c16="http://schemas.microsoft.com/office/drawing/2014/chart" uri="{C3380CC4-5D6E-409C-BE32-E72D297353CC}">
                  <c16:uniqueId val="{00000004-5EE1-4E04-B728-1F6F800D29DB}"/>
                </c:ext>
              </c:extLst>
            </c:dLbl>
            <c:dLbl>
              <c:idx val="17"/>
              <c:delete val="1"/>
              <c:extLst>
                <c:ext xmlns:c15="http://schemas.microsoft.com/office/drawing/2012/chart" uri="{CE6537A1-D6FC-4f65-9D91-7224C49458BB}"/>
                <c:ext xmlns:c16="http://schemas.microsoft.com/office/drawing/2014/chart" uri="{C3380CC4-5D6E-409C-BE32-E72D297353CC}">
                  <c16:uniqueId val="{00000005-5EE1-4E04-B728-1F6F800D29DB}"/>
                </c:ext>
              </c:extLst>
            </c:dLbl>
            <c:dLbl>
              <c:idx val="18"/>
              <c:delete val="1"/>
              <c:extLst>
                <c:ext xmlns:c15="http://schemas.microsoft.com/office/drawing/2012/chart" uri="{CE6537A1-D6FC-4f65-9D91-7224C49458BB}"/>
                <c:ext xmlns:c16="http://schemas.microsoft.com/office/drawing/2014/chart" uri="{C3380CC4-5D6E-409C-BE32-E72D297353CC}">
                  <c16:uniqueId val="{00000006-5EE1-4E04-B728-1F6F800D29DB}"/>
                </c:ext>
              </c:extLst>
            </c:dLbl>
            <c:dLbl>
              <c:idx val="19"/>
              <c:delete val="1"/>
              <c:extLst>
                <c:ext xmlns:c15="http://schemas.microsoft.com/office/drawing/2012/chart" uri="{CE6537A1-D6FC-4f65-9D91-7224C49458BB}"/>
                <c:ext xmlns:c16="http://schemas.microsoft.com/office/drawing/2014/chart" uri="{C3380CC4-5D6E-409C-BE32-E72D297353CC}">
                  <c16:uniqueId val="{00000007-5EE1-4E04-B728-1F6F800D29DB}"/>
                </c:ext>
              </c:extLst>
            </c:dLbl>
            <c:dLbl>
              <c:idx val="20"/>
              <c:delete val="1"/>
              <c:extLst>
                <c:ext xmlns:c15="http://schemas.microsoft.com/office/drawing/2012/chart" uri="{CE6537A1-D6FC-4f65-9D91-7224C49458BB}"/>
                <c:ext xmlns:c16="http://schemas.microsoft.com/office/drawing/2014/chart" uri="{C3380CC4-5D6E-409C-BE32-E72D297353CC}">
                  <c16:uniqueId val="{00000008-5EE1-4E04-B728-1F6F800D29DB}"/>
                </c:ext>
              </c:extLst>
            </c:dLbl>
            <c:dLbl>
              <c:idx val="21"/>
              <c:delete val="1"/>
              <c:extLst>
                <c:ext xmlns:c15="http://schemas.microsoft.com/office/drawing/2012/chart" uri="{CE6537A1-D6FC-4f65-9D91-7224C49458BB}"/>
                <c:ext xmlns:c16="http://schemas.microsoft.com/office/drawing/2014/chart" uri="{C3380CC4-5D6E-409C-BE32-E72D297353CC}">
                  <c16:uniqueId val="{00000009-5EE1-4E04-B728-1F6F800D29DB}"/>
                </c:ext>
              </c:extLst>
            </c:dLbl>
            <c:dLbl>
              <c:idx val="22"/>
              <c:delete val="1"/>
              <c:extLst>
                <c:ext xmlns:c15="http://schemas.microsoft.com/office/drawing/2012/chart" uri="{CE6537A1-D6FC-4f65-9D91-7224C49458BB}"/>
                <c:ext xmlns:c16="http://schemas.microsoft.com/office/drawing/2014/chart" uri="{C3380CC4-5D6E-409C-BE32-E72D297353CC}">
                  <c16:uniqueId val="{0000000A-5EE1-4E04-B728-1F6F800D29DB}"/>
                </c:ext>
              </c:extLst>
            </c:dLbl>
            <c:dLbl>
              <c:idx val="23"/>
              <c:delete val="1"/>
              <c:extLst>
                <c:ext xmlns:c15="http://schemas.microsoft.com/office/drawing/2012/chart" uri="{CE6537A1-D6FC-4f65-9D91-7224C49458BB}"/>
                <c:ext xmlns:c16="http://schemas.microsoft.com/office/drawing/2014/chart" uri="{C3380CC4-5D6E-409C-BE32-E72D297353CC}">
                  <c16:uniqueId val="{0000000B-5EE1-4E04-B728-1F6F800D29DB}"/>
                </c:ext>
              </c:extLst>
            </c:dLbl>
            <c:dLbl>
              <c:idx val="24"/>
              <c:delete val="1"/>
              <c:extLst>
                <c:ext xmlns:c15="http://schemas.microsoft.com/office/drawing/2012/chart" uri="{CE6537A1-D6FC-4f65-9D91-7224C49458BB}"/>
                <c:ext xmlns:c16="http://schemas.microsoft.com/office/drawing/2014/chart" uri="{C3380CC4-5D6E-409C-BE32-E72D297353CC}">
                  <c16:uniqueId val="{0000000C-5EE1-4E04-B728-1F6F800D29DB}"/>
                </c:ext>
              </c:extLst>
            </c:dLbl>
            <c:dLbl>
              <c:idx val="25"/>
              <c:delete val="1"/>
              <c:extLst>
                <c:ext xmlns:c15="http://schemas.microsoft.com/office/drawing/2012/chart" uri="{CE6537A1-D6FC-4f65-9D91-7224C49458BB}"/>
                <c:ext xmlns:c16="http://schemas.microsoft.com/office/drawing/2014/chart" uri="{C3380CC4-5D6E-409C-BE32-E72D297353CC}">
                  <c16:uniqueId val="{0000000D-5EE1-4E04-B728-1F6F800D29DB}"/>
                </c:ext>
              </c:extLst>
            </c:dLbl>
            <c:dLbl>
              <c:idx val="26"/>
              <c:delete val="1"/>
              <c:extLst>
                <c:ext xmlns:c15="http://schemas.microsoft.com/office/drawing/2012/chart" uri="{CE6537A1-D6FC-4f65-9D91-7224C49458BB}"/>
                <c:ext xmlns:c16="http://schemas.microsoft.com/office/drawing/2014/chart" uri="{C3380CC4-5D6E-409C-BE32-E72D297353CC}">
                  <c16:uniqueId val="{0000000E-5EE1-4E04-B728-1F6F800D29DB}"/>
                </c:ext>
              </c:extLst>
            </c:dLbl>
            <c:dLbl>
              <c:idx val="27"/>
              <c:delete val="1"/>
              <c:extLst>
                <c:ext xmlns:c15="http://schemas.microsoft.com/office/drawing/2012/chart" uri="{CE6537A1-D6FC-4f65-9D91-7224C49458BB}"/>
                <c:ext xmlns:c16="http://schemas.microsoft.com/office/drawing/2014/chart" uri="{C3380CC4-5D6E-409C-BE32-E72D297353CC}">
                  <c16:uniqueId val="{0000000F-5EE1-4E04-B728-1F6F800D29DB}"/>
                </c:ext>
              </c:extLst>
            </c:dLbl>
            <c:dLbl>
              <c:idx val="28"/>
              <c:delete val="1"/>
              <c:extLst>
                <c:ext xmlns:c15="http://schemas.microsoft.com/office/drawing/2012/chart" uri="{CE6537A1-D6FC-4f65-9D91-7224C49458BB}"/>
                <c:ext xmlns:c16="http://schemas.microsoft.com/office/drawing/2014/chart" uri="{C3380CC4-5D6E-409C-BE32-E72D297353CC}">
                  <c16:uniqueId val="{00000010-5EE1-4E04-B728-1F6F800D29DB}"/>
                </c:ext>
              </c:extLst>
            </c:dLbl>
            <c:dLbl>
              <c:idx val="29"/>
              <c:delete val="1"/>
              <c:extLst>
                <c:ext xmlns:c15="http://schemas.microsoft.com/office/drawing/2012/chart" uri="{CE6537A1-D6FC-4f65-9D91-7224C49458BB}"/>
                <c:ext xmlns:c16="http://schemas.microsoft.com/office/drawing/2014/chart" uri="{C3380CC4-5D6E-409C-BE32-E72D297353CC}">
                  <c16:uniqueId val="{00000011-5EE1-4E04-B728-1F6F800D29DB}"/>
                </c:ext>
              </c:extLst>
            </c:dLbl>
            <c:dLbl>
              <c:idx val="30"/>
              <c:layout>
                <c:manualLayout>
                  <c:x val="-4.8875849057523537E-3"/>
                  <c:y val="-6.332320162107396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2-5EE1-4E04-B728-1F6F800D29DB}"/>
                </c:ext>
              </c:extLst>
            </c:dLbl>
            <c:dLbl>
              <c:idx val="31"/>
              <c:delete val="1"/>
              <c:extLst>
                <c:ext xmlns:c15="http://schemas.microsoft.com/office/drawing/2012/chart" uri="{CE6537A1-D6FC-4f65-9D91-7224C49458BB}"/>
                <c:ext xmlns:c16="http://schemas.microsoft.com/office/drawing/2014/chart" uri="{C3380CC4-5D6E-409C-BE32-E72D297353CC}">
                  <c16:uniqueId val="{00000013-5EE1-4E04-B728-1F6F800D29DB}"/>
                </c:ext>
              </c:extLst>
            </c:dLbl>
            <c:dLbl>
              <c:idx val="32"/>
              <c:delete val="1"/>
              <c:extLst>
                <c:ext xmlns:c15="http://schemas.microsoft.com/office/drawing/2012/chart" uri="{CE6537A1-D6FC-4f65-9D91-7224C49458BB}"/>
                <c:ext xmlns:c16="http://schemas.microsoft.com/office/drawing/2014/chart" uri="{C3380CC4-5D6E-409C-BE32-E72D297353CC}">
                  <c16:uniqueId val="{00000014-5EE1-4E04-B728-1F6F800D29DB}"/>
                </c:ext>
              </c:extLst>
            </c:dLbl>
            <c:dLbl>
              <c:idx val="33"/>
              <c:delete val="1"/>
              <c:extLst>
                <c:ext xmlns:c15="http://schemas.microsoft.com/office/drawing/2012/chart" uri="{CE6537A1-D6FC-4f65-9D91-7224C49458BB}"/>
                <c:ext xmlns:c16="http://schemas.microsoft.com/office/drawing/2014/chart" uri="{C3380CC4-5D6E-409C-BE32-E72D297353CC}">
                  <c16:uniqueId val="{00000015-5EE1-4E04-B728-1F6F800D29DB}"/>
                </c:ext>
              </c:extLst>
            </c:dLbl>
            <c:dLbl>
              <c:idx val="34"/>
              <c:delete val="1"/>
              <c:extLst>
                <c:ext xmlns:c15="http://schemas.microsoft.com/office/drawing/2012/chart" uri="{CE6537A1-D6FC-4f65-9D91-7224C49458BB}"/>
                <c:ext xmlns:c16="http://schemas.microsoft.com/office/drawing/2014/chart" uri="{C3380CC4-5D6E-409C-BE32-E72D297353CC}">
                  <c16:uniqueId val="{00000016-5EE1-4E04-B728-1F6F800D29DB}"/>
                </c:ext>
              </c:extLst>
            </c:dLbl>
            <c:dLbl>
              <c:idx val="35"/>
              <c:layout>
                <c:manualLayout>
                  <c:x val="-2.2759340578846557E-2"/>
                  <c:y val="0.10697093714349536"/>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7-5EE1-4E04-B728-1F6F800D29D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'NE &amp; NW -RESELLER'!$B$2:$C$37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 &amp; NW -RESELLER'!$E$2:$E$37</c:f>
              <c:numCache>
                <c:formatCode>General</c:formatCode>
                <c:ptCount val="36"/>
                <c:pt idx="13" formatCode="&quot;$&quot;#,##0.00">
                  <c:v>240674.28750900016</c:v>
                </c:pt>
                <c:pt idx="14" formatCode="&quot;$&quot;#,##0.00">
                  <c:v>401979.47990883497</c:v>
                </c:pt>
                <c:pt idx="15" formatCode="&quot;$&quot;#,##0.00">
                  <c:v>417577.18390591291</c:v>
                </c:pt>
                <c:pt idx="16" formatCode="&quot;$&quot;#,##0.00">
                  <c:v>329428.3315580819</c:v>
                </c:pt>
                <c:pt idx="17" formatCode="&quot;$&quot;#,##0.00">
                  <c:v>341070.96246059064</c:v>
                </c:pt>
                <c:pt idx="18" formatCode="&quot;$&quot;#,##0.00">
                  <c:v>554896.23042715166</c:v>
                </c:pt>
                <c:pt idx="19" formatCode="&quot;$&quot;#,##0.00">
                  <c:v>334805.31433570024</c:v>
                </c:pt>
                <c:pt idx="20" formatCode="&quot;$&quot;#,##0.00">
                  <c:v>521821.63682837476</c:v>
                </c:pt>
                <c:pt idx="21" formatCode="&quot;$&quot;#,##0.00">
                  <c:v>453554.85305260337</c:v>
                </c:pt>
                <c:pt idx="22" formatCode="&quot;$&quot;#,##0.00">
                  <c:v>454227.39824105485</c:v>
                </c:pt>
                <c:pt idx="23" formatCode="&quot;$&quot;#,##0.00">
                  <c:v>499720.04123295954</c:v>
                </c:pt>
                <c:pt idx="24" formatCode="&quot;$&quot;#,##0.00">
                  <c:v>670689.25749196054</c:v>
                </c:pt>
                <c:pt idx="25" formatCode="&quot;$&quot;#,##0.00">
                  <c:v>379503.96021539095</c:v>
                </c:pt>
                <c:pt idx="26" formatCode="&quot;$&quot;#,##0.00">
                  <c:v>648743.61300582776</c:v>
                </c:pt>
                <c:pt idx="27" formatCode="&quot;$&quot;#,##0.00">
                  <c:v>627269.53319438559</c:v>
                </c:pt>
                <c:pt idx="28" formatCode="&quot;$&quot;#,##0.00">
                  <c:v>574068.01625023468</c:v>
                </c:pt>
                <c:pt idx="29" formatCode="&quot;$&quot;#,##0.00">
                  <c:v>522587.96210406796</c:v>
                </c:pt>
                <c:pt idx="30" formatCode="&quot;$&quot;#,##0.00">
                  <c:v>801660.36352414463</c:v>
                </c:pt>
                <c:pt idx="31" formatCode="&quot;$&quot;#,##0.00">
                  <c:v>544511.44514246518</c:v>
                </c:pt>
                <c:pt idx="32" formatCode="&quot;$&quot;#,##0.00">
                  <c:v>766461.32152052736</c:v>
                </c:pt>
                <c:pt idx="33" formatCode="&quot;$&quot;#,##0.00">
                  <c:v>635071.85269608069</c:v>
                </c:pt>
                <c:pt idx="34" formatCode="&quot;$&quot;#,##0.00">
                  <c:v>700991.5313380477</c:v>
                </c:pt>
                <c:pt idx="35" formatCode="&quot;$&quot;#,##0.00">
                  <c:v>709402.92523121543</c:v>
                </c:pt>
              </c:numCache>
            </c:numRef>
          </c:val>
          <c:smooth val="0"/>
          <c:extLst>
            <c:ext xmlns:c16="http://schemas.microsoft.com/office/drawing/2014/chart" uri="{C3380CC4-5D6E-409C-BE32-E72D297353CC}">
              <c16:uniqueId val="{00000018-5EE1-4E04-B728-1F6F800D29DB}"/>
            </c:ext>
          </c:extLst>
        </c:ser>
        <c:ser>
          <c:idx val="2"/>
          <c:order val="2"/>
          <c:tx>
            <c:strRef>
              <c:f>'NE &amp; NW -RESELLER'!$F$1</c:f>
              <c:strCache>
                <c:ptCount val="1"/>
                <c:pt idx="0">
                  <c:v>Northwest</c:v>
                </c:pt>
              </c:strCache>
            </c:strRef>
          </c:tx>
          <c:spPr>
            <a:ln w="22225" cap="rnd">
              <a:solidFill>
                <a:schemeClr val="accent3"/>
              </a:solidFill>
              <a:round/>
            </a:ln>
            <a:effectLst/>
          </c:spPr>
          <c:marker>
            <c:symbol val="circle"/>
            <c:size val="6"/>
            <c:spPr>
              <a:solidFill>
                <a:schemeClr val="lt1"/>
              </a:solidFill>
              <a:ln w="15875">
                <a:solidFill>
                  <a:schemeClr val="accent3"/>
                </a:solidFill>
                <a:round/>
              </a:ln>
              <a:effectLst/>
            </c:spPr>
          </c:marker>
          <c:dLbls>
            <c:dLbl>
              <c:idx val="6"/>
              <c:layout>
                <c:manualLayout>
                  <c:x val="-2.1179534591593562E-2"/>
                  <c:y val="-5.5724417426545131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9-5EE1-4E04-B728-1F6F800D29DB}"/>
                </c:ext>
              </c:extLst>
            </c:dLbl>
            <c:dLbl>
              <c:idx val="10"/>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A-5EE1-4E04-B728-1F6F800D29D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'NE &amp; NW -RESELLER'!$B$2:$C$37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 &amp; NW -RESELLER'!$F$2:$F$37</c:f>
              <c:numCache>
                <c:formatCode>"$"#,##0.00</c:formatCode>
                <c:ptCount val="36"/>
                <c:pt idx="1">
                  <c:v>93905.605099999972</c:v>
                </c:pt>
                <c:pt idx="2">
                  <c:v>689128.32892600039</c:v>
                </c:pt>
                <c:pt idx="3">
                  <c:v>1041241.609608</c:v>
                </c:pt>
                <c:pt idx="4">
                  <c:v>1285049.538999998</c:v>
                </c:pt>
                <c:pt idx="5">
                  <c:v>1002865.5162879968</c:v>
                </c:pt>
                <c:pt idx="6">
                  <c:v>919818.05628499866</c:v>
                </c:pt>
                <c:pt idx="7">
                  <c:v>728974.15466099873</c:v>
                </c:pt>
                <c:pt idx="8">
                  <c:v>785683.59760999773</c:v>
                </c:pt>
                <c:pt idx="9">
                  <c:v>1209141.379896</c:v>
                </c:pt>
                <c:pt idx="10">
                  <c:v>1529208.9254649959</c:v>
                </c:pt>
                <c:pt idx="11">
                  <c:v>1246715.3923649967</c:v>
                </c:pt>
                <c:pt idx="12">
                  <c:v>1386491.3934569971</c:v>
                </c:pt>
                <c:pt idx="13">
                  <c:v>516852.49772400002</c:v>
                </c:pt>
              </c:numCache>
            </c:numRef>
          </c:val>
          <c:smooth val="0"/>
          <c:extLst>
            <c:ext xmlns:c16="http://schemas.microsoft.com/office/drawing/2014/chart" uri="{C3380CC4-5D6E-409C-BE32-E72D297353CC}">
              <c16:uniqueId val="{0000001B-5EE1-4E04-B728-1F6F800D29DB}"/>
            </c:ext>
          </c:extLst>
        </c:ser>
        <c:ser>
          <c:idx val="3"/>
          <c:order val="3"/>
          <c:tx>
            <c:strRef>
              <c:f>'NE &amp; NW -RESELLER'!$G$1</c:f>
              <c:strCache>
                <c:ptCount val="1"/>
                <c:pt idx="0">
                  <c:v>Forecast( Northwest )</c:v>
                </c:pt>
              </c:strCache>
            </c:strRef>
          </c:tx>
          <c:spPr>
            <a:ln w="22225" cap="rnd">
              <a:solidFill>
                <a:schemeClr val="accent4"/>
              </a:solidFill>
              <a:round/>
            </a:ln>
            <a:effectLst/>
          </c:spPr>
          <c:marker>
            <c:symbol val="circle"/>
            <c:size val="6"/>
            <c:spPr>
              <a:solidFill>
                <a:schemeClr val="lt1"/>
              </a:solidFill>
              <a:ln w="15875">
                <a:solidFill>
                  <a:schemeClr val="accent4"/>
                </a:solidFill>
                <a:round/>
              </a:ln>
              <a:effectLst/>
            </c:spPr>
          </c:marker>
          <c:dLbls>
            <c:dLbl>
              <c:idx val="13"/>
              <c:delete val="1"/>
              <c:extLst>
                <c:ext xmlns:c15="http://schemas.microsoft.com/office/drawing/2012/chart" uri="{CE6537A1-D6FC-4f65-9D91-7224C49458BB}"/>
                <c:ext xmlns:c16="http://schemas.microsoft.com/office/drawing/2014/chart" uri="{C3380CC4-5D6E-409C-BE32-E72D297353CC}">
                  <c16:uniqueId val="{0000001C-5EE1-4E04-B728-1F6F800D29DB}"/>
                </c:ext>
              </c:extLst>
            </c:dLbl>
            <c:dLbl>
              <c:idx val="14"/>
              <c:delete val="1"/>
              <c:extLst>
                <c:ext xmlns:c15="http://schemas.microsoft.com/office/drawing/2012/chart" uri="{CE6537A1-D6FC-4f65-9D91-7224C49458BB}"/>
                <c:ext xmlns:c16="http://schemas.microsoft.com/office/drawing/2014/chart" uri="{C3380CC4-5D6E-409C-BE32-E72D297353CC}">
                  <c16:uniqueId val="{0000001D-5EE1-4E04-B728-1F6F800D29DB}"/>
                </c:ext>
              </c:extLst>
            </c:dLbl>
            <c:dLbl>
              <c:idx val="15"/>
              <c:delete val="1"/>
              <c:extLst>
                <c:ext xmlns:c15="http://schemas.microsoft.com/office/drawing/2012/chart" uri="{CE6537A1-D6FC-4f65-9D91-7224C49458BB}"/>
                <c:ext xmlns:c16="http://schemas.microsoft.com/office/drawing/2014/chart" uri="{C3380CC4-5D6E-409C-BE32-E72D297353CC}">
                  <c16:uniqueId val="{0000001E-5EE1-4E04-B728-1F6F800D29DB}"/>
                </c:ext>
              </c:extLst>
            </c:dLbl>
            <c:dLbl>
              <c:idx val="16"/>
              <c:delete val="1"/>
              <c:extLst>
                <c:ext xmlns:c15="http://schemas.microsoft.com/office/drawing/2012/chart" uri="{CE6537A1-D6FC-4f65-9D91-7224C49458BB}"/>
                <c:ext xmlns:c16="http://schemas.microsoft.com/office/drawing/2014/chart" uri="{C3380CC4-5D6E-409C-BE32-E72D297353CC}">
                  <c16:uniqueId val="{0000001F-5EE1-4E04-B728-1F6F800D29DB}"/>
                </c:ext>
              </c:extLst>
            </c:dLbl>
            <c:dLbl>
              <c:idx val="17"/>
              <c:delete val="1"/>
              <c:extLst>
                <c:ext xmlns:c15="http://schemas.microsoft.com/office/drawing/2012/chart" uri="{CE6537A1-D6FC-4f65-9D91-7224C49458BB}"/>
                <c:ext xmlns:c16="http://schemas.microsoft.com/office/drawing/2014/chart" uri="{C3380CC4-5D6E-409C-BE32-E72D297353CC}">
                  <c16:uniqueId val="{00000020-5EE1-4E04-B728-1F6F800D29DB}"/>
                </c:ext>
              </c:extLst>
            </c:dLbl>
            <c:dLbl>
              <c:idx val="18"/>
              <c:delete val="1"/>
              <c:extLst>
                <c:ext xmlns:c15="http://schemas.microsoft.com/office/drawing/2012/chart" uri="{CE6537A1-D6FC-4f65-9D91-7224C49458BB}"/>
                <c:ext xmlns:c16="http://schemas.microsoft.com/office/drawing/2014/chart" uri="{C3380CC4-5D6E-409C-BE32-E72D297353CC}">
                  <c16:uniqueId val="{00000021-5EE1-4E04-B728-1F6F800D29DB}"/>
                </c:ext>
              </c:extLst>
            </c:dLbl>
            <c:dLbl>
              <c:idx val="19"/>
              <c:delete val="1"/>
              <c:extLst>
                <c:ext xmlns:c15="http://schemas.microsoft.com/office/drawing/2012/chart" uri="{CE6537A1-D6FC-4f65-9D91-7224C49458BB}"/>
                <c:ext xmlns:c16="http://schemas.microsoft.com/office/drawing/2014/chart" uri="{C3380CC4-5D6E-409C-BE32-E72D297353CC}">
                  <c16:uniqueId val="{00000022-5EE1-4E04-B728-1F6F800D29DB}"/>
                </c:ext>
              </c:extLst>
            </c:dLbl>
            <c:dLbl>
              <c:idx val="20"/>
              <c:delete val="1"/>
              <c:extLst>
                <c:ext xmlns:c15="http://schemas.microsoft.com/office/drawing/2012/chart" uri="{CE6537A1-D6FC-4f65-9D91-7224C49458BB}"/>
                <c:ext xmlns:c16="http://schemas.microsoft.com/office/drawing/2014/chart" uri="{C3380CC4-5D6E-409C-BE32-E72D297353CC}">
                  <c16:uniqueId val="{00000023-5EE1-4E04-B728-1F6F800D29DB}"/>
                </c:ext>
              </c:extLst>
            </c:dLbl>
            <c:dLbl>
              <c:idx val="21"/>
              <c:delete val="1"/>
              <c:extLst>
                <c:ext xmlns:c15="http://schemas.microsoft.com/office/drawing/2012/chart" uri="{CE6537A1-D6FC-4f65-9D91-7224C49458BB}"/>
                <c:ext xmlns:c16="http://schemas.microsoft.com/office/drawing/2014/chart" uri="{C3380CC4-5D6E-409C-BE32-E72D297353CC}">
                  <c16:uniqueId val="{00000024-5EE1-4E04-B728-1F6F800D29DB}"/>
                </c:ext>
              </c:extLst>
            </c:dLbl>
            <c:dLbl>
              <c:idx val="22"/>
              <c:delete val="1"/>
              <c:extLst>
                <c:ext xmlns:c15="http://schemas.microsoft.com/office/drawing/2012/chart" uri="{CE6537A1-D6FC-4f65-9D91-7224C49458BB}"/>
                <c:ext xmlns:c16="http://schemas.microsoft.com/office/drawing/2014/chart" uri="{C3380CC4-5D6E-409C-BE32-E72D297353CC}">
                  <c16:uniqueId val="{00000025-5EE1-4E04-B728-1F6F800D29DB}"/>
                </c:ext>
              </c:extLst>
            </c:dLbl>
            <c:dLbl>
              <c:idx val="23"/>
              <c:delete val="1"/>
              <c:extLst>
                <c:ext xmlns:c15="http://schemas.microsoft.com/office/drawing/2012/chart" uri="{CE6537A1-D6FC-4f65-9D91-7224C49458BB}"/>
                <c:ext xmlns:c16="http://schemas.microsoft.com/office/drawing/2014/chart" uri="{C3380CC4-5D6E-409C-BE32-E72D297353CC}">
                  <c16:uniqueId val="{00000026-5EE1-4E04-B728-1F6F800D29DB}"/>
                </c:ext>
              </c:extLst>
            </c:dLbl>
            <c:dLbl>
              <c:idx val="24"/>
              <c:delete val="1"/>
              <c:extLst>
                <c:ext xmlns:c15="http://schemas.microsoft.com/office/drawing/2012/chart" uri="{CE6537A1-D6FC-4f65-9D91-7224C49458BB}"/>
                <c:ext xmlns:c16="http://schemas.microsoft.com/office/drawing/2014/chart" uri="{C3380CC4-5D6E-409C-BE32-E72D297353CC}">
                  <c16:uniqueId val="{00000027-5EE1-4E04-B728-1F6F800D29DB}"/>
                </c:ext>
              </c:extLst>
            </c:dLbl>
            <c:dLbl>
              <c:idx val="25"/>
              <c:delete val="1"/>
              <c:extLst>
                <c:ext xmlns:c15="http://schemas.microsoft.com/office/drawing/2012/chart" uri="{CE6537A1-D6FC-4f65-9D91-7224C49458BB}"/>
                <c:ext xmlns:c16="http://schemas.microsoft.com/office/drawing/2014/chart" uri="{C3380CC4-5D6E-409C-BE32-E72D297353CC}">
                  <c16:uniqueId val="{00000028-5EE1-4E04-B728-1F6F800D29DB}"/>
                </c:ext>
              </c:extLst>
            </c:dLbl>
            <c:dLbl>
              <c:idx val="26"/>
              <c:delete val="1"/>
              <c:extLst>
                <c:ext xmlns:c15="http://schemas.microsoft.com/office/drawing/2012/chart" uri="{CE6537A1-D6FC-4f65-9D91-7224C49458BB}"/>
                <c:ext xmlns:c16="http://schemas.microsoft.com/office/drawing/2014/chart" uri="{C3380CC4-5D6E-409C-BE32-E72D297353CC}">
                  <c16:uniqueId val="{00000029-5EE1-4E04-B728-1F6F800D29DB}"/>
                </c:ext>
              </c:extLst>
            </c:dLbl>
            <c:dLbl>
              <c:idx val="27"/>
              <c:delete val="1"/>
              <c:extLst>
                <c:ext xmlns:c15="http://schemas.microsoft.com/office/drawing/2012/chart" uri="{CE6537A1-D6FC-4f65-9D91-7224C49458BB}"/>
                <c:ext xmlns:c16="http://schemas.microsoft.com/office/drawing/2014/chart" uri="{C3380CC4-5D6E-409C-BE32-E72D297353CC}">
                  <c16:uniqueId val="{0000002A-5EE1-4E04-B728-1F6F800D29DB}"/>
                </c:ext>
              </c:extLst>
            </c:dLbl>
            <c:dLbl>
              <c:idx val="28"/>
              <c:delete val="1"/>
              <c:extLst>
                <c:ext xmlns:c15="http://schemas.microsoft.com/office/drawing/2012/chart" uri="{CE6537A1-D6FC-4f65-9D91-7224C49458BB}"/>
                <c:ext xmlns:c16="http://schemas.microsoft.com/office/drawing/2014/chart" uri="{C3380CC4-5D6E-409C-BE32-E72D297353CC}">
                  <c16:uniqueId val="{0000002B-5EE1-4E04-B728-1F6F800D29DB}"/>
                </c:ext>
              </c:extLst>
            </c:dLbl>
            <c:dLbl>
              <c:idx val="29"/>
              <c:delete val="1"/>
              <c:extLst>
                <c:ext xmlns:c15="http://schemas.microsoft.com/office/drawing/2012/chart" uri="{CE6537A1-D6FC-4f65-9D91-7224C49458BB}"/>
                <c:ext xmlns:c16="http://schemas.microsoft.com/office/drawing/2014/chart" uri="{C3380CC4-5D6E-409C-BE32-E72D297353CC}">
                  <c16:uniqueId val="{0000002C-5EE1-4E04-B728-1F6F800D29DB}"/>
                </c:ext>
              </c:extLst>
            </c:dLbl>
            <c:dLbl>
              <c:idx val="30"/>
              <c:delete val="1"/>
              <c:extLst>
                <c:ext xmlns:c15="http://schemas.microsoft.com/office/drawing/2012/chart" uri="{CE6537A1-D6FC-4f65-9D91-7224C49458BB}"/>
                <c:ext xmlns:c16="http://schemas.microsoft.com/office/drawing/2014/chart" uri="{C3380CC4-5D6E-409C-BE32-E72D297353CC}">
                  <c16:uniqueId val="{0000002D-5EE1-4E04-B728-1F6F800D29DB}"/>
                </c:ext>
              </c:extLst>
            </c:dLbl>
            <c:dLbl>
              <c:idx val="31"/>
              <c:delete val="1"/>
              <c:extLst>
                <c:ext xmlns:c15="http://schemas.microsoft.com/office/drawing/2012/chart" uri="{CE6537A1-D6FC-4f65-9D91-7224C49458BB}"/>
                <c:ext xmlns:c16="http://schemas.microsoft.com/office/drawing/2014/chart" uri="{C3380CC4-5D6E-409C-BE32-E72D297353CC}">
                  <c16:uniqueId val="{0000002E-5EE1-4E04-B728-1F6F800D29DB}"/>
                </c:ext>
              </c:extLst>
            </c:dLbl>
            <c:dLbl>
              <c:idx val="32"/>
              <c:layout>
                <c:manualLayout>
                  <c:x val="-6.6185596607990532E-2"/>
                  <c:y val="-6.015704154002026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2F-5EE1-4E04-B728-1F6F800D29DB}"/>
                </c:ext>
              </c:extLst>
            </c:dLbl>
            <c:dLbl>
              <c:idx val="33"/>
              <c:delete val="1"/>
              <c:extLst>
                <c:ext xmlns:c15="http://schemas.microsoft.com/office/drawing/2012/chart" uri="{CE6537A1-D6FC-4f65-9D91-7224C49458BB}"/>
                <c:ext xmlns:c16="http://schemas.microsoft.com/office/drawing/2014/chart" uri="{C3380CC4-5D6E-409C-BE32-E72D297353CC}">
                  <c16:uniqueId val="{00000030-5EE1-4E04-B728-1F6F800D29DB}"/>
                </c:ext>
              </c:extLst>
            </c:dLbl>
            <c:dLbl>
              <c:idx val="34"/>
              <c:delete val="1"/>
              <c:extLst>
                <c:ext xmlns:c15="http://schemas.microsoft.com/office/drawing/2012/chart" uri="{CE6537A1-D6FC-4f65-9D91-7224C49458BB}"/>
                <c:ext xmlns:c16="http://schemas.microsoft.com/office/drawing/2014/chart" uri="{C3380CC4-5D6E-409C-BE32-E72D297353CC}">
                  <c16:uniqueId val="{00000031-5EE1-4E04-B728-1F6F800D29DB}"/>
                </c:ext>
              </c:extLst>
            </c:dLbl>
            <c:dLbl>
              <c:idx val="35"/>
              <c:layout>
                <c:manualLayout>
                  <c:x val="-1.1947291753483027E-16"/>
                  <c:y val="-3.7993920972644403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33-5EE1-4E04-B728-1F6F800D29D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'NE &amp; NW -RESELLER'!$B$2:$C$37</c:f>
              <c:multiLvlStrCache>
                <c:ptCount val="36"/>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pt idx="17">
                    <c:v>Q2</c:v>
                  </c:pt>
                  <c:pt idx="18">
                    <c:v>Q3</c:v>
                  </c:pt>
                  <c:pt idx="19">
                    <c:v>Q4</c:v>
                  </c:pt>
                  <c:pt idx="20">
                    <c:v>Q1</c:v>
                  </c:pt>
                  <c:pt idx="21">
                    <c:v>Q2</c:v>
                  </c:pt>
                  <c:pt idx="22">
                    <c:v>Q3</c:v>
                  </c:pt>
                  <c:pt idx="23">
                    <c:v>Q4</c:v>
                  </c:pt>
                  <c:pt idx="24">
                    <c:v>Q1</c:v>
                  </c:pt>
                  <c:pt idx="25">
                    <c:v>Q2</c:v>
                  </c:pt>
                  <c:pt idx="26">
                    <c:v>Q3</c:v>
                  </c:pt>
                  <c:pt idx="27">
                    <c:v>Q4</c:v>
                  </c:pt>
                  <c:pt idx="28">
                    <c:v>Q1</c:v>
                  </c:pt>
                  <c:pt idx="29">
                    <c:v>Q2</c:v>
                  </c:pt>
                  <c:pt idx="30">
                    <c:v>Q3</c:v>
                  </c:pt>
                  <c:pt idx="31">
                    <c:v>Q4</c:v>
                  </c:pt>
                  <c:pt idx="32">
                    <c:v>Q1</c:v>
                  </c:pt>
                  <c:pt idx="33">
                    <c:v>Q2</c:v>
                  </c:pt>
                  <c:pt idx="34">
                    <c:v>Q3</c:v>
                  </c:pt>
                  <c:pt idx="35">
                    <c:v>Q4</c:v>
                  </c:pt>
                </c:lvl>
                <c:lvl>
                  <c:pt idx="0">
                    <c:v>2011</c:v>
                  </c:pt>
                  <c:pt idx="4">
                    <c:v>2012</c:v>
                  </c:pt>
                  <c:pt idx="8">
                    <c:v>2013</c:v>
                  </c:pt>
                  <c:pt idx="12">
                    <c:v>2014</c:v>
                  </c:pt>
                  <c:pt idx="16">
                    <c:v>2015</c:v>
                  </c:pt>
                  <c:pt idx="20">
                    <c:v>2016</c:v>
                  </c:pt>
                  <c:pt idx="24">
                    <c:v>2017</c:v>
                  </c:pt>
                  <c:pt idx="28">
                    <c:v>2018</c:v>
                  </c:pt>
                  <c:pt idx="32">
                    <c:v>2019</c:v>
                  </c:pt>
                </c:lvl>
              </c:multiLvlStrCache>
            </c:multiLvlStrRef>
          </c:cat>
          <c:val>
            <c:numRef>
              <c:f>'NE &amp; NW -RESELLER'!$G$2:$G$37</c:f>
              <c:numCache>
                <c:formatCode>General</c:formatCode>
                <c:ptCount val="36"/>
                <c:pt idx="13" formatCode="&quot;$&quot;#,##0.00">
                  <c:v>516852.49772400002</c:v>
                </c:pt>
                <c:pt idx="14" formatCode="&quot;$&quot;#,##0.00">
                  <c:v>679638.37432168378</c:v>
                </c:pt>
                <c:pt idx="15" formatCode="&quot;$&quot;#,##0.00">
                  <c:v>871334.75524472632</c:v>
                </c:pt>
                <c:pt idx="16" formatCode="&quot;$&quot;#,##0.00">
                  <c:v>759883.70798824995</c:v>
                </c:pt>
                <c:pt idx="17" formatCode="&quot;$&quot;#,##0.00">
                  <c:v>549216.46697911597</c:v>
                </c:pt>
                <c:pt idx="18" formatCode="&quot;$&quot;#,##0.00">
                  <c:v>1043264.6552645727</c:v>
                </c:pt>
                <c:pt idx="19" formatCode="&quot;$&quot;#,##0.00">
                  <c:v>792398.61174424761</c:v>
                </c:pt>
                <c:pt idx="20" formatCode="&quot;$&quot;#,##0.00">
                  <c:v>1047767.4126297956</c:v>
                </c:pt>
                <c:pt idx="21" formatCode="&quot;$&quot;#,##0.00">
                  <c:v>794527.35114881874</c:v>
                </c:pt>
                <c:pt idx="22" formatCode="&quot;$&quot;#,##0.00">
                  <c:v>957326.23065545422</c:v>
                </c:pt>
                <c:pt idx="23" formatCode="&quot;$&quot;#,##0.00">
                  <c:v>1043657.7853994654</c:v>
                </c:pt>
                <c:pt idx="24" formatCode="&quot;$&quot;#,##0.00">
                  <c:v>1442981.6693565228</c:v>
                </c:pt>
                <c:pt idx="25" formatCode="&quot;$&quot;#,##0.00">
                  <c:v>736551.25857831142</c:v>
                </c:pt>
                <c:pt idx="26" formatCode="&quot;$&quot;#,##0.00">
                  <c:v>1217516.6818635114</c:v>
                </c:pt>
                <c:pt idx="27" formatCode="&quot;$&quot;#,##0.00">
                  <c:v>1388435.3012183239</c:v>
                </c:pt>
                <c:pt idx="28" formatCode="&quot;$&quot;#,##0.00">
                  <c:v>1352450.325930417</c:v>
                </c:pt>
                <c:pt idx="29" formatCode="&quot;$&quot;#,##0.00">
                  <c:v>912081.88709299569</c:v>
                </c:pt>
                <c:pt idx="30" formatCode="&quot;$&quot;#,##0.00">
                  <c:v>1581142.9628064004</c:v>
                </c:pt>
                <c:pt idx="31" formatCode="&quot;$&quot;#,##0.00">
                  <c:v>1309513.915274444</c:v>
                </c:pt>
                <c:pt idx="32" formatCode="&quot;$&quot;#,##0.00">
                  <c:v>1640334.0305719625</c:v>
                </c:pt>
                <c:pt idx="33" formatCode="&quot;$&quot;#,##0.00">
                  <c:v>1157392.7712626983</c:v>
                </c:pt>
                <c:pt idx="34" formatCode="&quot;$&quot;#,##0.00">
                  <c:v>1495204.538197282</c:v>
                </c:pt>
                <c:pt idx="35" formatCode="&quot;$&quot;#,##0.00">
                  <c:v>1560731.4321564585</c:v>
                </c:pt>
              </c:numCache>
            </c:numRef>
          </c:val>
          <c:smooth val="0"/>
          <c:extLst>
            <c:ext xmlns:c16="http://schemas.microsoft.com/office/drawing/2014/chart" uri="{C3380CC4-5D6E-409C-BE32-E72D297353CC}">
              <c16:uniqueId val="{00000032-5EE1-4E04-B728-1F6F800D29DB}"/>
            </c:ext>
          </c:extLst>
        </c:ser>
        <c:dLbls>
          <c:showLegendKey val="0"/>
          <c:showVal val="0"/>
          <c:showCatName val="0"/>
          <c:showSerName val="0"/>
          <c:showPercent val="0"/>
          <c:showBubbleSize val="0"/>
        </c:dLbls>
        <c:marker val="1"/>
        <c:smooth val="0"/>
        <c:axId val="890944448"/>
        <c:axId val="890946088"/>
      </c:lineChart>
      <c:catAx>
        <c:axId val="890944448"/>
        <c:scaling>
          <c:orientation val="minMax"/>
        </c:scaling>
        <c:delete val="0"/>
        <c:axPos val="b"/>
        <c:majorGridlines>
          <c:spPr>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a:effectLst/>
          </c:spPr>
        </c:majorGridlines>
        <c:numFmt formatCode="General"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890946088"/>
        <c:crossesAt val="0"/>
        <c:auto val="1"/>
        <c:lblAlgn val="ctr"/>
        <c:lblOffset val="100"/>
        <c:noMultiLvlLbl val="0"/>
      </c:catAx>
      <c:valAx>
        <c:axId val="890946088"/>
        <c:scaling>
          <c:orientation val="minMax"/>
        </c:scaling>
        <c:delete val="1"/>
        <c:axPos val="l"/>
        <c:majorGridlines>
          <c:spPr>
            <a:ln w="9525" cap="flat" cmpd="sng" algn="ctr">
              <a:solidFill>
                <a:srgbClr val="5B9BD5"/>
              </a:solidFill>
              <a:round/>
            </a:ln>
            <a:effectLst/>
          </c:spPr>
        </c:majorGridlines>
        <c:numFmt formatCode="_([$$-409]* #,##0.00_);_([$$-409]* \(#,##0.00\);_([$$-409]* &quot;-&quot;??_);_(@_)" sourceLinked="1"/>
        <c:majorTickMark val="none"/>
        <c:minorTickMark val="none"/>
        <c:tickLblPos val="nextTo"/>
        <c:crossAx val="890944448"/>
        <c:crosses val="autoZero"/>
        <c:crossBetween val="between"/>
      </c:valAx>
      <c:spPr>
        <a:noFill/>
        <a:ln>
          <a:noFill/>
        </a:ln>
        <a:effectLst/>
      </c:spPr>
    </c:plotArea>
    <c:legend>
      <c:legendPos val="b"/>
      <c:layout>
        <c:manualLayout>
          <c:xMode val="edge"/>
          <c:yMode val="edge"/>
          <c:x val="0.13429876253449091"/>
          <c:y val="6.489133054796721E-2"/>
          <c:w val="0.80025238607700844"/>
          <c:h val="3.587397557448176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86727C-4298-4909-A90E-68D3FA14D7FF}"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0D30156C-3B17-44DA-9882-A91CD83FCFA3}">
      <dgm:prSet phldrT="[Text]"/>
      <dgm:spPr/>
      <dgm:t>
        <a:bodyPr/>
        <a:lstStyle/>
        <a:p>
          <a:r>
            <a:rPr lang="en-US" dirty="0">
              <a:solidFill>
                <a:schemeClr val="tx1"/>
              </a:solidFill>
            </a:rPr>
            <a:t>10 Business Regions</a:t>
          </a:r>
        </a:p>
      </dgm:t>
    </dgm:pt>
    <dgm:pt modelId="{1401A5D1-04F5-46E7-812D-AF025B24F1E3}" type="parTrans" cxnId="{1226496A-88DB-4FCF-891B-905F21277FBA}">
      <dgm:prSet/>
      <dgm:spPr/>
      <dgm:t>
        <a:bodyPr/>
        <a:lstStyle/>
        <a:p>
          <a:endParaRPr lang="en-US"/>
        </a:p>
      </dgm:t>
    </dgm:pt>
    <dgm:pt modelId="{CD6AC34F-A98B-45BC-94E2-0CDAEEF67587}" type="sibTrans" cxnId="{1226496A-88DB-4FCF-891B-905F21277FBA}">
      <dgm:prSet/>
      <dgm:spPr/>
      <dgm:t>
        <a:bodyPr/>
        <a:lstStyle/>
        <a:p>
          <a:endParaRPr lang="en-US"/>
        </a:p>
      </dgm:t>
    </dgm:pt>
    <dgm:pt modelId="{66135DE2-D226-4170-B8D5-3EEBAB209CF3}">
      <dgm:prSet phldrT="[Text]"/>
      <dgm:spPr/>
      <dgm:t>
        <a:bodyPr/>
        <a:lstStyle/>
        <a:p>
          <a:r>
            <a:rPr lang="en-US" dirty="0">
              <a:solidFill>
                <a:schemeClr val="tx1"/>
              </a:solidFill>
            </a:rPr>
            <a:t>Online and Reseller channels</a:t>
          </a:r>
        </a:p>
      </dgm:t>
    </dgm:pt>
    <dgm:pt modelId="{F145219D-9572-4FFC-B72E-AF4C1D00427C}" type="parTrans" cxnId="{55F80044-7458-4C06-A0FE-2A4ADC25A4F4}">
      <dgm:prSet/>
      <dgm:spPr/>
      <dgm:t>
        <a:bodyPr/>
        <a:lstStyle/>
        <a:p>
          <a:endParaRPr lang="en-US"/>
        </a:p>
      </dgm:t>
    </dgm:pt>
    <dgm:pt modelId="{645E1A5B-A7DE-4746-9111-410DACF0BD78}" type="sibTrans" cxnId="{55F80044-7458-4C06-A0FE-2A4ADC25A4F4}">
      <dgm:prSet/>
      <dgm:spPr/>
      <dgm:t>
        <a:bodyPr/>
        <a:lstStyle/>
        <a:p>
          <a:endParaRPr lang="en-US"/>
        </a:p>
      </dgm:t>
    </dgm:pt>
    <dgm:pt modelId="{7CF0D569-5FEE-45CB-B4CE-664ED6B36EFC}">
      <dgm:prSet phldrT="[Text]"/>
      <dgm:spPr/>
      <dgm:t>
        <a:bodyPr/>
        <a:lstStyle/>
        <a:p>
          <a:r>
            <a:rPr lang="en-US" dirty="0">
              <a:solidFill>
                <a:schemeClr val="tx1"/>
              </a:solidFill>
            </a:rPr>
            <a:t>4 product categories</a:t>
          </a:r>
        </a:p>
      </dgm:t>
    </dgm:pt>
    <dgm:pt modelId="{E630981B-B03B-49B9-91D5-156290B14BC3}" type="parTrans" cxnId="{192EE301-0DCE-483F-B3CD-704EFB95DD92}">
      <dgm:prSet/>
      <dgm:spPr/>
      <dgm:t>
        <a:bodyPr/>
        <a:lstStyle/>
        <a:p>
          <a:endParaRPr lang="en-US"/>
        </a:p>
      </dgm:t>
    </dgm:pt>
    <dgm:pt modelId="{6DF3E228-68D2-42D0-B28F-99D6C3536DE2}" type="sibTrans" cxnId="{192EE301-0DCE-483F-B3CD-704EFB95DD92}">
      <dgm:prSet/>
      <dgm:spPr/>
      <dgm:t>
        <a:bodyPr/>
        <a:lstStyle/>
        <a:p>
          <a:endParaRPr lang="en-US"/>
        </a:p>
      </dgm:t>
    </dgm:pt>
    <dgm:pt modelId="{E8791E1A-C172-4581-BFF6-A54CC4C4A3B5}">
      <dgm:prSet phldrT="[Text]"/>
      <dgm:spPr/>
      <dgm:t>
        <a:bodyPr/>
        <a:lstStyle/>
        <a:p>
          <a:r>
            <a:rPr lang="en-US" dirty="0" smtClean="0">
              <a:solidFill>
                <a:schemeClr val="tx1"/>
              </a:solidFill>
            </a:rPr>
            <a:t>119,12k</a:t>
          </a:r>
        </a:p>
        <a:p>
          <a:r>
            <a:rPr lang="en-US" dirty="0" smtClean="0">
              <a:solidFill>
                <a:schemeClr val="tx1"/>
              </a:solidFill>
            </a:rPr>
            <a:t>customers</a:t>
          </a:r>
          <a:endParaRPr lang="en-US" dirty="0">
            <a:solidFill>
              <a:schemeClr val="tx1"/>
            </a:solidFill>
          </a:endParaRPr>
        </a:p>
      </dgm:t>
    </dgm:pt>
    <dgm:pt modelId="{B27BB184-2EA0-4204-9D81-F1021E633DC1}" type="parTrans" cxnId="{EF35498E-14D6-4571-9397-AA44165DFE5C}">
      <dgm:prSet/>
      <dgm:spPr/>
      <dgm:t>
        <a:bodyPr/>
        <a:lstStyle/>
        <a:p>
          <a:endParaRPr lang="en-US"/>
        </a:p>
      </dgm:t>
    </dgm:pt>
    <dgm:pt modelId="{0C28214F-4555-4F99-99FB-81C5F30E6C26}" type="sibTrans" cxnId="{EF35498E-14D6-4571-9397-AA44165DFE5C}">
      <dgm:prSet/>
      <dgm:spPr/>
      <dgm:t>
        <a:bodyPr/>
        <a:lstStyle/>
        <a:p>
          <a:endParaRPr lang="en-US"/>
        </a:p>
      </dgm:t>
    </dgm:pt>
    <dgm:pt modelId="{8831AF04-7101-4DD2-803F-E979133297FE}" type="pres">
      <dgm:prSet presAssocID="{8F86727C-4298-4909-A90E-68D3FA14D7FF}" presName="Name0" presStyleCnt="0">
        <dgm:presLayoutVars>
          <dgm:chMax val="11"/>
          <dgm:chPref val="11"/>
          <dgm:dir/>
          <dgm:resizeHandles/>
        </dgm:presLayoutVars>
      </dgm:prSet>
      <dgm:spPr/>
      <dgm:t>
        <a:bodyPr/>
        <a:lstStyle/>
        <a:p>
          <a:endParaRPr lang="en-US"/>
        </a:p>
      </dgm:t>
    </dgm:pt>
    <dgm:pt modelId="{D95882BA-5D86-4A7B-A74C-DDAAA4E8A0F8}" type="pres">
      <dgm:prSet presAssocID="{E8791E1A-C172-4581-BFF6-A54CC4C4A3B5}" presName="Accent4" presStyleCnt="0"/>
      <dgm:spPr/>
    </dgm:pt>
    <dgm:pt modelId="{044C4D32-CD12-4811-8A7D-22AB5C18372E}" type="pres">
      <dgm:prSet presAssocID="{E8791E1A-C172-4581-BFF6-A54CC4C4A3B5}" presName="Accent" presStyleLbl="node1" presStyleIdx="0" presStyleCnt="4"/>
      <dgm:spPr/>
    </dgm:pt>
    <dgm:pt modelId="{E92D2D05-5374-468C-9C37-C47F47B9DB07}" type="pres">
      <dgm:prSet presAssocID="{E8791E1A-C172-4581-BFF6-A54CC4C4A3B5}" presName="ParentBackground4" presStyleCnt="0"/>
      <dgm:spPr/>
    </dgm:pt>
    <dgm:pt modelId="{0FDCA07D-E180-412B-A120-0C8C117F2871}" type="pres">
      <dgm:prSet presAssocID="{E8791E1A-C172-4581-BFF6-A54CC4C4A3B5}" presName="ParentBackground" presStyleLbl="fgAcc1" presStyleIdx="0" presStyleCnt="4"/>
      <dgm:spPr/>
      <dgm:t>
        <a:bodyPr/>
        <a:lstStyle/>
        <a:p>
          <a:endParaRPr lang="en-US"/>
        </a:p>
      </dgm:t>
    </dgm:pt>
    <dgm:pt modelId="{273F3AF9-1FA7-4550-8CBC-FC33DEBC6D90}" type="pres">
      <dgm:prSet presAssocID="{E8791E1A-C172-4581-BFF6-A54CC4C4A3B5}" presName="Parent4" presStyleLbl="revTx" presStyleIdx="0" presStyleCnt="0">
        <dgm:presLayoutVars>
          <dgm:chMax val="1"/>
          <dgm:chPref val="1"/>
          <dgm:bulletEnabled val="1"/>
        </dgm:presLayoutVars>
      </dgm:prSet>
      <dgm:spPr/>
      <dgm:t>
        <a:bodyPr/>
        <a:lstStyle/>
        <a:p>
          <a:endParaRPr lang="en-US"/>
        </a:p>
      </dgm:t>
    </dgm:pt>
    <dgm:pt modelId="{439DF7D2-6A72-4D14-95F4-00570D248E4B}" type="pres">
      <dgm:prSet presAssocID="{7CF0D569-5FEE-45CB-B4CE-664ED6B36EFC}" presName="Accent3" presStyleCnt="0"/>
      <dgm:spPr/>
    </dgm:pt>
    <dgm:pt modelId="{B6406440-2712-4308-80B3-A9EFE61D44B8}" type="pres">
      <dgm:prSet presAssocID="{7CF0D569-5FEE-45CB-B4CE-664ED6B36EFC}" presName="Accent" presStyleLbl="node1" presStyleIdx="1" presStyleCnt="4"/>
      <dgm:spPr/>
    </dgm:pt>
    <dgm:pt modelId="{27BBD150-E499-4402-B8CA-E988D3D3FDB0}" type="pres">
      <dgm:prSet presAssocID="{7CF0D569-5FEE-45CB-B4CE-664ED6B36EFC}" presName="ParentBackground3" presStyleCnt="0"/>
      <dgm:spPr/>
    </dgm:pt>
    <dgm:pt modelId="{B802D1D7-46F2-4FC1-99E6-C63FDA1ECAAC}" type="pres">
      <dgm:prSet presAssocID="{7CF0D569-5FEE-45CB-B4CE-664ED6B36EFC}" presName="ParentBackground" presStyleLbl="fgAcc1" presStyleIdx="1" presStyleCnt="4" custLinFactNeighborX="630" custLinFactNeighborY="-128"/>
      <dgm:spPr/>
      <dgm:t>
        <a:bodyPr/>
        <a:lstStyle/>
        <a:p>
          <a:endParaRPr lang="en-US"/>
        </a:p>
      </dgm:t>
    </dgm:pt>
    <dgm:pt modelId="{42553F9B-4BF1-49EE-A5E9-E3138BD086BE}" type="pres">
      <dgm:prSet presAssocID="{7CF0D569-5FEE-45CB-B4CE-664ED6B36EFC}" presName="Parent3" presStyleLbl="revTx" presStyleIdx="0" presStyleCnt="0">
        <dgm:presLayoutVars>
          <dgm:chMax val="1"/>
          <dgm:chPref val="1"/>
          <dgm:bulletEnabled val="1"/>
        </dgm:presLayoutVars>
      </dgm:prSet>
      <dgm:spPr/>
      <dgm:t>
        <a:bodyPr/>
        <a:lstStyle/>
        <a:p>
          <a:endParaRPr lang="en-US"/>
        </a:p>
      </dgm:t>
    </dgm:pt>
    <dgm:pt modelId="{E8977F55-993A-49C9-A4F9-51E44BD48A86}" type="pres">
      <dgm:prSet presAssocID="{66135DE2-D226-4170-B8D5-3EEBAB209CF3}" presName="Accent2" presStyleCnt="0"/>
      <dgm:spPr/>
    </dgm:pt>
    <dgm:pt modelId="{3B10481F-289F-45EA-9226-D10B0F5217DF}" type="pres">
      <dgm:prSet presAssocID="{66135DE2-D226-4170-B8D5-3EEBAB209CF3}" presName="Accent" presStyleLbl="node1" presStyleIdx="2" presStyleCnt="4"/>
      <dgm:spPr/>
    </dgm:pt>
    <dgm:pt modelId="{1D737AFC-2457-4AB3-BF07-370FF1625AA6}" type="pres">
      <dgm:prSet presAssocID="{66135DE2-D226-4170-B8D5-3EEBAB209CF3}" presName="ParentBackground2" presStyleCnt="0"/>
      <dgm:spPr/>
    </dgm:pt>
    <dgm:pt modelId="{81D674BD-BD85-4E73-8D6F-FB1F86A8414B}" type="pres">
      <dgm:prSet presAssocID="{66135DE2-D226-4170-B8D5-3EEBAB209CF3}" presName="ParentBackground" presStyleLbl="fgAcc1" presStyleIdx="2" presStyleCnt="4" custLinFactNeighborX="-1867" custLinFactNeighborY="-9"/>
      <dgm:spPr/>
      <dgm:t>
        <a:bodyPr/>
        <a:lstStyle/>
        <a:p>
          <a:endParaRPr lang="en-US"/>
        </a:p>
      </dgm:t>
    </dgm:pt>
    <dgm:pt modelId="{43201715-1F47-4039-B445-528A1B8255E5}" type="pres">
      <dgm:prSet presAssocID="{66135DE2-D226-4170-B8D5-3EEBAB209CF3}" presName="Parent2" presStyleLbl="revTx" presStyleIdx="0" presStyleCnt="0">
        <dgm:presLayoutVars>
          <dgm:chMax val="1"/>
          <dgm:chPref val="1"/>
          <dgm:bulletEnabled val="1"/>
        </dgm:presLayoutVars>
      </dgm:prSet>
      <dgm:spPr/>
      <dgm:t>
        <a:bodyPr/>
        <a:lstStyle/>
        <a:p>
          <a:endParaRPr lang="en-US"/>
        </a:p>
      </dgm:t>
    </dgm:pt>
    <dgm:pt modelId="{430CBAAC-C7A9-41EC-8DFE-D483E9A91EB2}" type="pres">
      <dgm:prSet presAssocID="{0D30156C-3B17-44DA-9882-A91CD83FCFA3}" presName="Accent1" presStyleCnt="0"/>
      <dgm:spPr/>
    </dgm:pt>
    <dgm:pt modelId="{E800611A-6078-403F-BE34-C4AC177E5B44}" type="pres">
      <dgm:prSet presAssocID="{0D30156C-3B17-44DA-9882-A91CD83FCFA3}" presName="Accent" presStyleLbl="node1" presStyleIdx="3" presStyleCnt="4"/>
      <dgm:spPr/>
    </dgm:pt>
    <dgm:pt modelId="{57CD22DA-59BC-4A47-A657-EE1853A47530}" type="pres">
      <dgm:prSet presAssocID="{0D30156C-3B17-44DA-9882-A91CD83FCFA3}" presName="ParentBackground1" presStyleCnt="0"/>
      <dgm:spPr/>
    </dgm:pt>
    <dgm:pt modelId="{16A1959A-29F8-4BFD-986D-C6BAEB5CE796}" type="pres">
      <dgm:prSet presAssocID="{0D30156C-3B17-44DA-9882-A91CD83FCFA3}" presName="ParentBackground" presStyleLbl="fgAcc1" presStyleIdx="3" presStyleCnt="4"/>
      <dgm:spPr/>
      <dgm:t>
        <a:bodyPr/>
        <a:lstStyle/>
        <a:p>
          <a:endParaRPr lang="en-US"/>
        </a:p>
      </dgm:t>
    </dgm:pt>
    <dgm:pt modelId="{AF5DEBEE-1365-4E0A-951D-7FF8AF7EB1B2}" type="pres">
      <dgm:prSet presAssocID="{0D30156C-3B17-44DA-9882-A91CD83FCFA3}" presName="Parent1" presStyleLbl="revTx" presStyleIdx="0" presStyleCnt="0">
        <dgm:presLayoutVars>
          <dgm:chMax val="1"/>
          <dgm:chPref val="1"/>
          <dgm:bulletEnabled val="1"/>
        </dgm:presLayoutVars>
      </dgm:prSet>
      <dgm:spPr/>
      <dgm:t>
        <a:bodyPr/>
        <a:lstStyle/>
        <a:p>
          <a:endParaRPr lang="en-US"/>
        </a:p>
      </dgm:t>
    </dgm:pt>
  </dgm:ptLst>
  <dgm:cxnLst>
    <dgm:cxn modelId="{C7A8B5FA-EFFA-4642-99D0-3B3E7DA65A95}" type="presOf" srcId="{66135DE2-D226-4170-B8D5-3EEBAB209CF3}" destId="{81D674BD-BD85-4E73-8D6F-FB1F86A8414B}" srcOrd="0" destOrd="0" presId="urn:microsoft.com/office/officeart/2011/layout/CircleProcess"/>
    <dgm:cxn modelId="{F8E5B995-D4FD-4549-9758-94A7ABA81F59}" type="presOf" srcId="{E8791E1A-C172-4581-BFF6-A54CC4C4A3B5}" destId="{0FDCA07D-E180-412B-A120-0C8C117F2871}" srcOrd="0" destOrd="0" presId="urn:microsoft.com/office/officeart/2011/layout/CircleProcess"/>
    <dgm:cxn modelId="{192EE301-0DCE-483F-B3CD-704EFB95DD92}" srcId="{8F86727C-4298-4909-A90E-68D3FA14D7FF}" destId="{7CF0D569-5FEE-45CB-B4CE-664ED6B36EFC}" srcOrd="2" destOrd="0" parTransId="{E630981B-B03B-49B9-91D5-156290B14BC3}" sibTransId="{6DF3E228-68D2-42D0-B28F-99D6C3536DE2}"/>
    <dgm:cxn modelId="{1226496A-88DB-4FCF-891B-905F21277FBA}" srcId="{8F86727C-4298-4909-A90E-68D3FA14D7FF}" destId="{0D30156C-3B17-44DA-9882-A91CD83FCFA3}" srcOrd="0" destOrd="0" parTransId="{1401A5D1-04F5-46E7-812D-AF025B24F1E3}" sibTransId="{CD6AC34F-A98B-45BC-94E2-0CDAEEF67587}"/>
    <dgm:cxn modelId="{95672967-A188-49FA-8047-AE2FE23B6365}" type="presOf" srcId="{8F86727C-4298-4909-A90E-68D3FA14D7FF}" destId="{8831AF04-7101-4DD2-803F-E979133297FE}" srcOrd="0" destOrd="0" presId="urn:microsoft.com/office/officeart/2011/layout/CircleProcess"/>
    <dgm:cxn modelId="{1B34F452-BF3C-4AC3-81B6-C805FF653BED}" type="presOf" srcId="{7CF0D569-5FEE-45CB-B4CE-664ED6B36EFC}" destId="{42553F9B-4BF1-49EE-A5E9-E3138BD086BE}" srcOrd="1" destOrd="0" presId="urn:microsoft.com/office/officeart/2011/layout/CircleProcess"/>
    <dgm:cxn modelId="{EF35498E-14D6-4571-9397-AA44165DFE5C}" srcId="{8F86727C-4298-4909-A90E-68D3FA14D7FF}" destId="{E8791E1A-C172-4581-BFF6-A54CC4C4A3B5}" srcOrd="3" destOrd="0" parTransId="{B27BB184-2EA0-4204-9D81-F1021E633DC1}" sibTransId="{0C28214F-4555-4F99-99FB-81C5F30E6C26}"/>
    <dgm:cxn modelId="{1318E8C2-B055-40E0-8603-840BD305FD59}" type="presOf" srcId="{0D30156C-3B17-44DA-9882-A91CD83FCFA3}" destId="{AF5DEBEE-1365-4E0A-951D-7FF8AF7EB1B2}" srcOrd="1" destOrd="0" presId="urn:microsoft.com/office/officeart/2011/layout/CircleProcess"/>
    <dgm:cxn modelId="{F96E778A-676A-4EA5-9E95-D4F71F182532}" type="presOf" srcId="{E8791E1A-C172-4581-BFF6-A54CC4C4A3B5}" destId="{273F3AF9-1FA7-4550-8CBC-FC33DEBC6D90}" srcOrd="1" destOrd="0" presId="urn:microsoft.com/office/officeart/2011/layout/CircleProcess"/>
    <dgm:cxn modelId="{B43BABC7-960A-47BB-B692-2F7F897FE43D}" type="presOf" srcId="{0D30156C-3B17-44DA-9882-A91CD83FCFA3}" destId="{16A1959A-29F8-4BFD-986D-C6BAEB5CE796}" srcOrd="0" destOrd="0" presId="urn:microsoft.com/office/officeart/2011/layout/CircleProcess"/>
    <dgm:cxn modelId="{B76ABCF1-96E9-40BD-95CE-84B942591100}" type="presOf" srcId="{66135DE2-D226-4170-B8D5-3EEBAB209CF3}" destId="{43201715-1F47-4039-B445-528A1B8255E5}" srcOrd="1" destOrd="0" presId="urn:microsoft.com/office/officeart/2011/layout/CircleProcess"/>
    <dgm:cxn modelId="{97A291C6-3089-40EE-8B8A-E4223BE02516}" type="presOf" srcId="{7CF0D569-5FEE-45CB-B4CE-664ED6B36EFC}" destId="{B802D1D7-46F2-4FC1-99E6-C63FDA1ECAAC}" srcOrd="0" destOrd="0" presId="urn:microsoft.com/office/officeart/2011/layout/CircleProcess"/>
    <dgm:cxn modelId="{55F80044-7458-4C06-A0FE-2A4ADC25A4F4}" srcId="{8F86727C-4298-4909-A90E-68D3FA14D7FF}" destId="{66135DE2-D226-4170-B8D5-3EEBAB209CF3}" srcOrd="1" destOrd="0" parTransId="{F145219D-9572-4FFC-B72E-AF4C1D00427C}" sibTransId="{645E1A5B-A7DE-4746-9111-410DACF0BD78}"/>
    <dgm:cxn modelId="{D5706E89-2766-4009-83C0-53F7ACA6160F}" type="presParOf" srcId="{8831AF04-7101-4DD2-803F-E979133297FE}" destId="{D95882BA-5D86-4A7B-A74C-DDAAA4E8A0F8}" srcOrd="0" destOrd="0" presId="urn:microsoft.com/office/officeart/2011/layout/CircleProcess"/>
    <dgm:cxn modelId="{CEA5347F-925A-4238-818E-8E789BA50706}" type="presParOf" srcId="{D95882BA-5D86-4A7B-A74C-DDAAA4E8A0F8}" destId="{044C4D32-CD12-4811-8A7D-22AB5C18372E}" srcOrd="0" destOrd="0" presId="urn:microsoft.com/office/officeart/2011/layout/CircleProcess"/>
    <dgm:cxn modelId="{CD3CFA70-1EBE-48AD-9043-1144C12CDFE0}" type="presParOf" srcId="{8831AF04-7101-4DD2-803F-E979133297FE}" destId="{E92D2D05-5374-468C-9C37-C47F47B9DB07}" srcOrd="1" destOrd="0" presId="urn:microsoft.com/office/officeart/2011/layout/CircleProcess"/>
    <dgm:cxn modelId="{A314F9BD-4F75-4EF0-AA18-C07E254A0740}" type="presParOf" srcId="{E92D2D05-5374-468C-9C37-C47F47B9DB07}" destId="{0FDCA07D-E180-412B-A120-0C8C117F2871}" srcOrd="0" destOrd="0" presId="urn:microsoft.com/office/officeart/2011/layout/CircleProcess"/>
    <dgm:cxn modelId="{CF21BDE0-C539-4EDE-B229-B06D7D4FAFF3}" type="presParOf" srcId="{8831AF04-7101-4DD2-803F-E979133297FE}" destId="{273F3AF9-1FA7-4550-8CBC-FC33DEBC6D90}" srcOrd="2" destOrd="0" presId="urn:microsoft.com/office/officeart/2011/layout/CircleProcess"/>
    <dgm:cxn modelId="{D1AEB9EC-111E-4591-BC2F-488C13945907}" type="presParOf" srcId="{8831AF04-7101-4DD2-803F-E979133297FE}" destId="{439DF7D2-6A72-4D14-95F4-00570D248E4B}" srcOrd="3" destOrd="0" presId="urn:microsoft.com/office/officeart/2011/layout/CircleProcess"/>
    <dgm:cxn modelId="{16E66D40-BAE1-42BE-98F1-1EFFE748655F}" type="presParOf" srcId="{439DF7D2-6A72-4D14-95F4-00570D248E4B}" destId="{B6406440-2712-4308-80B3-A9EFE61D44B8}" srcOrd="0" destOrd="0" presId="urn:microsoft.com/office/officeart/2011/layout/CircleProcess"/>
    <dgm:cxn modelId="{C2D6BF41-D6B9-429C-9B44-FD5AC33EDFE0}" type="presParOf" srcId="{8831AF04-7101-4DD2-803F-E979133297FE}" destId="{27BBD150-E499-4402-B8CA-E988D3D3FDB0}" srcOrd="4" destOrd="0" presId="urn:microsoft.com/office/officeart/2011/layout/CircleProcess"/>
    <dgm:cxn modelId="{AE578E6B-0194-4114-A4CF-9EA1F17BE108}" type="presParOf" srcId="{27BBD150-E499-4402-B8CA-E988D3D3FDB0}" destId="{B802D1D7-46F2-4FC1-99E6-C63FDA1ECAAC}" srcOrd="0" destOrd="0" presId="urn:microsoft.com/office/officeart/2011/layout/CircleProcess"/>
    <dgm:cxn modelId="{FAD721D4-F55E-4538-A3D6-F4050238C6EB}" type="presParOf" srcId="{8831AF04-7101-4DD2-803F-E979133297FE}" destId="{42553F9B-4BF1-49EE-A5E9-E3138BD086BE}" srcOrd="5" destOrd="0" presId="urn:microsoft.com/office/officeart/2011/layout/CircleProcess"/>
    <dgm:cxn modelId="{45DC19DF-3A6D-4AF3-9CD5-1A81246A2726}" type="presParOf" srcId="{8831AF04-7101-4DD2-803F-E979133297FE}" destId="{E8977F55-993A-49C9-A4F9-51E44BD48A86}" srcOrd="6" destOrd="0" presId="urn:microsoft.com/office/officeart/2011/layout/CircleProcess"/>
    <dgm:cxn modelId="{C8B4EB05-99FD-4948-8AF1-1F35D0514B8E}" type="presParOf" srcId="{E8977F55-993A-49C9-A4F9-51E44BD48A86}" destId="{3B10481F-289F-45EA-9226-D10B0F5217DF}" srcOrd="0" destOrd="0" presId="urn:microsoft.com/office/officeart/2011/layout/CircleProcess"/>
    <dgm:cxn modelId="{E6EABC6B-D44C-4ED2-AA4E-FECA48827EA1}" type="presParOf" srcId="{8831AF04-7101-4DD2-803F-E979133297FE}" destId="{1D737AFC-2457-4AB3-BF07-370FF1625AA6}" srcOrd="7" destOrd="0" presId="urn:microsoft.com/office/officeart/2011/layout/CircleProcess"/>
    <dgm:cxn modelId="{8BA1F987-45E1-4D5B-AD6A-CF9E1DF86BC1}" type="presParOf" srcId="{1D737AFC-2457-4AB3-BF07-370FF1625AA6}" destId="{81D674BD-BD85-4E73-8D6F-FB1F86A8414B}" srcOrd="0" destOrd="0" presId="urn:microsoft.com/office/officeart/2011/layout/CircleProcess"/>
    <dgm:cxn modelId="{AC9F82EF-3834-4F1A-AD54-CACF5894B8AD}" type="presParOf" srcId="{8831AF04-7101-4DD2-803F-E979133297FE}" destId="{43201715-1F47-4039-B445-528A1B8255E5}" srcOrd="8" destOrd="0" presId="urn:microsoft.com/office/officeart/2011/layout/CircleProcess"/>
    <dgm:cxn modelId="{CFD15196-15C9-4C82-8B5E-839BA57DB60C}" type="presParOf" srcId="{8831AF04-7101-4DD2-803F-E979133297FE}" destId="{430CBAAC-C7A9-41EC-8DFE-D483E9A91EB2}" srcOrd="9" destOrd="0" presId="urn:microsoft.com/office/officeart/2011/layout/CircleProcess"/>
    <dgm:cxn modelId="{7E484D6B-D21B-435A-8AA1-C7525DFA6C27}" type="presParOf" srcId="{430CBAAC-C7A9-41EC-8DFE-D483E9A91EB2}" destId="{E800611A-6078-403F-BE34-C4AC177E5B44}" srcOrd="0" destOrd="0" presId="urn:microsoft.com/office/officeart/2011/layout/CircleProcess"/>
    <dgm:cxn modelId="{B5E9BA36-4F17-416F-8EF7-3FA1F2254B6D}" type="presParOf" srcId="{8831AF04-7101-4DD2-803F-E979133297FE}" destId="{57CD22DA-59BC-4A47-A657-EE1853A47530}" srcOrd="10" destOrd="0" presId="urn:microsoft.com/office/officeart/2011/layout/CircleProcess"/>
    <dgm:cxn modelId="{C915B1E3-8209-4662-B83A-7E3FE80FFE30}" type="presParOf" srcId="{57CD22DA-59BC-4A47-A657-EE1853A47530}" destId="{16A1959A-29F8-4BFD-986D-C6BAEB5CE796}" srcOrd="0" destOrd="0" presId="urn:microsoft.com/office/officeart/2011/layout/CircleProcess"/>
    <dgm:cxn modelId="{736DA92A-99DE-40DC-8E55-099653FD2A22}" type="presParOf" srcId="{8831AF04-7101-4DD2-803F-E979133297FE}" destId="{AF5DEBEE-1365-4E0A-951D-7FF8AF7EB1B2}"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F63C70-403A-4FE3-8BCF-CAE53F9AD60E}"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US"/>
        </a:p>
      </dgm:t>
    </dgm:pt>
    <dgm:pt modelId="{431E568C-B9AA-4791-A205-B198C2C628F4}">
      <dgm:prSet phldrT="[Text]" custT="1"/>
      <dgm:spPr/>
      <dgm:t>
        <a:bodyPr/>
        <a:lstStyle/>
        <a:p>
          <a:r>
            <a:rPr lang="en-US" sz="1400" dirty="0" smtClean="0"/>
            <a:t>Rework and Scrap</a:t>
          </a:r>
          <a:endParaRPr lang="en-US" sz="1400" dirty="0"/>
        </a:p>
      </dgm:t>
    </dgm:pt>
    <dgm:pt modelId="{494B1ECD-CA1F-470F-B233-6BCE97C00FAB}" type="parTrans" cxnId="{35D0A372-3F47-4EEE-9D4B-0F07F43151AD}">
      <dgm:prSet/>
      <dgm:spPr/>
      <dgm:t>
        <a:bodyPr/>
        <a:lstStyle/>
        <a:p>
          <a:endParaRPr lang="en-US"/>
        </a:p>
      </dgm:t>
    </dgm:pt>
    <dgm:pt modelId="{1FC77099-E9BD-4381-9BFC-E54542A04643}" type="sibTrans" cxnId="{35D0A372-3F47-4EEE-9D4B-0F07F43151AD}">
      <dgm:prSet/>
      <dgm:spPr/>
      <dgm:t>
        <a:bodyPr/>
        <a:lstStyle/>
        <a:p>
          <a:endParaRPr lang="en-US"/>
        </a:p>
      </dgm:t>
    </dgm:pt>
    <dgm:pt modelId="{50F4C03E-040E-4900-A556-76C26DE5DBCD}">
      <dgm:prSet phldrT="[Text]" custT="1"/>
      <dgm:spPr/>
      <dgm:t>
        <a:bodyPr/>
        <a:lstStyle/>
        <a:p>
          <a:r>
            <a:rPr lang="en-US" sz="1900" dirty="0" smtClean="0"/>
            <a:t>Eliminate rework by using Lean management processes</a:t>
          </a:r>
          <a:endParaRPr lang="en-US" sz="1900" dirty="0"/>
        </a:p>
      </dgm:t>
    </dgm:pt>
    <dgm:pt modelId="{1CA8C2CE-DB38-4DA9-8A2D-2E78944E31F0}" type="parTrans" cxnId="{7F84FC29-21D6-420C-B03E-037CAB4A267C}">
      <dgm:prSet/>
      <dgm:spPr/>
      <dgm:t>
        <a:bodyPr/>
        <a:lstStyle/>
        <a:p>
          <a:endParaRPr lang="en-US"/>
        </a:p>
      </dgm:t>
    </dgm:pt>
    <dgm:pt modelId="{6428AB59-102D-4DFC-9727-BD0993F29AAD}" type="sibTrans" cxnId="{7F84FC29-21D6-420C-B03E-037CAB4A267C}">
      <dgm:prSet/>
      <dgm:spPr/>
      <dgm:t>
        <a:bodyPr/>
        <a:lstStyle/>
        <a:p>
          <a:endParaRPr lang="en-US"/>
        </a:p>
      </dgm:t>
    </dgm:pt>
    <dgm:pt modelId="{99B02CE4-FBDB-4A5E-A2DC-3093CA7800E3}">
      <dgm:prSet phldrT="[Text]" custT="1"/>
      <dgm:spPr/>
      <dgm:t>
        <a:bodyPr/>
        <a:lstStyle/>
        <a:p>
          <a:r>
            <a:rPr lang="en-US" sz="1400" dirty="0" smtClean="0"/>
            <a:t>Consolidate</a:t>
          </a:r>
          <a:endParaRPr lang="en-US" sz="1400" dirty="0"/>
        </a:p>
      </dgm:t>
    </dgm:pt>
    <dgm:pt modelId="{B9A1A3FB-7002-4F5C-A690-AFF0FB8535E1}" type="parTrans" cxnId="{377C3612-3BCC-449D-8BFE-266B3766C0A8}">
      <dgm:prSet/>
      <dgm:spPr/>
      <dgm:t>
        <a:bodyPr/>
        <a:lstStyle/>
        <a:p>
          <a:endParaRPr lang="en-US"/>
        </a:p>
      </dgm:t>
    </dgm:pt>
    <dgm:pt modelId="{B663EFA7-54FE-4CCF-A8CF-2964EB6EB15A}" type="sibTrans" cxnId="{377C3612-3BCC-449D-8BFE-266B3766C0A8}">
      <dgm:prSet/>
      <dgm:spPr/>
      <dgm:t>
        <a:bodyPr/>
        <a:lstStyle/>
        <a:p>
          <a:endParaRPr lang="en-US"/>
        </a:p>
      </dgm:t>
    </dgm:pt>
    <dgm:pt modelId="{09B17E8A-5D26-4CCF-8F7F-4A139472F996}">
      <dgm:prSet phldrT="[Text]" custT="1"/>
      <dgm:spPr/>
      <dgm:t>
        <a:bodyPr/>
        <a:lstStyle/>
        <a:p>
          <a:r>
            <a:rPr lang="en-US" sz="1900" dirty="0" smtClean="0"/>
            <a:t>Consolidate on existing regions and product by providing new customer experience. </a:t>
          </a:r>
          <a:endParaRPr lang="en-US" sz="1900" dirty="0"/>
        </a:p>
      </dgm:t>
    </dgm:pt>
    <dgm:pt modelId="{BC1C4DEA-0E47-47C3-931B-7156DD4D17F0}" type="parTrans" cxnId="{2A01823C-12A9-4604-95E9-7075775B10F0}">
      <dgm:prSet/>
      <dgm:spPr/>
      <dgm:t>
        <a:bodyPr/>
        <a:lstStyle/>
        <a:p>
          <a:endParaRPr lang="en-US"/>
        </a:p>
      </dgm:t>
    </dgm:pt>
    <dgm:pt modelId="{6B18117B-7357-47D6-BEA5-B78F717299DF}" type="sibTrans" cxnId="{2A01823C-12A9-4604-95E9-7075775B10F0}">
      <dgm:prSet/>
      <dgm:spPr/>
      <dgm:t>
        <a:bodyPr/>
        <a:lstStyle/>
        <a:p>
          <a:endParaRPr lang="en-US"/>
        </a:p>
      </dgm:t>
    </dgm:pt>
    <dgm:pt modelId="{1597059C-BAFC-4E64-B8B8-DD3B97C7A0AC}">
      <dgm:prSet phldrT="[Text]" custT="1"/>
      <dgm:spPr/>
      <dgm:t>
        <a:bodyPr/>
        <a:lstStyle/>
        <a:p>
          <a:r>
            <a:rPr lang="en-US" sz="1400" dirty="0" smtClean="0"/>
            <a:t>Innovation</a:t>
          </a:r>
          <a:endParaRPr lang="en-US" sz="1400" dirty="0"/>
        </a:p>
      </dgm:t>
    </dgm:pt>
    <dgm:pt modelId="{14686034-D4FE-4D81-A1BA-9E524806B678}" type="parTrans" cxnId="{2BD7102E-76DF-41C0-8812-AE8D1C680B0B}">
      <dgm:prSet/>
      <dgm:spPr/>
      <dgm:t>
        <a:bodyPr/>
        <a:lstStyle/>
        <a:p>
          <a:endParaRPr lang="en-US"/>
        </a:p>
      </dgm:t>
    </dgm:pt>
    <dgm:pt modelId="{0A364B82-B0A7-4B1B-8418-09C6C8ACFCF3}" type="sibTrans" cxnId="{2BD7102E-76DF-41C0-8812-AE8D1C680B0B}">
      <dgm:prSet/>
      <dgm:spPr/>
      <dgm:t>
        <a:bodyPr/>
        <a:lstStyle/>
        <a:p>
          <a:endParaRPr lang="en-US"/>
        </a:p>
      </dgm:t>
    </dgm:pt>
    <dgm:pt modelId="{94115EE6-173F-4BE0-98BF-938EA87206F5}">
      <dgm:prSet phldrT="[Text]" custT="1"/>
      <dgm:spPr/>
      <dgm:t>
        <a:bodyPr/>
        <a:lstStyle/>
        <a:p>
          <a:r>
            <a:rPr lang="en-US" sz="1900" dirty="0" smtClean="0"/>
            <a:t>Manufacture new and varieties of products </a:t>
          </a:r>
          <a:r>
            <a:rPr lang="en-US" sz="1900" dirty="0" err="1" smtClean="0"/>
            <a:t>e.g</a:t>
          </a:r>
          <a:endParaRPr lang="en-US" sz="1900" dirty="0" smtClean="0"/>
        </a:p>
        <a:p>
          <a:r>
            <a:rPr lang="en-US" sz="1900" dirty="0" smtClean="0"/>
            <a:t>E-bike to capture more customers and sales </a:t>
          </a:r>
          <a:endParaRPr lang="en-US" sz="1900" dirty="0"/>
        </a:p>
      </dgm:t>
    </dgm:pt>
    <dgm:pt modelId="{52DBE961-0A9E-49CB-957C-554FD378E9D3}" type="parTrans" cxnId="{6FFF7EA9-922C-4D6D-BCC1-8BF31E752A7C}">
      <dgm:prSet/>
      <dgm:spPr/>
      <dgm:t>
        <a:bodyPr/>
        <a:lstStyle/>
        <a:p>
          <a:endParaRPr lang="en-US"/>
        </a:p>
      </dgm:t>
    </dgm:pt>
    <dgm:pt modelId="{D2999566-CBD1-4499-B507-F7B3F96A3A3B}" type="sibTrans" cxnId="{6FFF7EA9-922C-4D6D-BCC1-8BF31E752A7C}">
      <dgm:prSet/>
      <dgm:spPr/>
      <dgm:t>
        <a:bodyPr/>
        <a:lstStyle/>
        <a:p>
          <a:endParaRPr lang="en-US"/>
        </a:p>
      </dgm:t>
    </dgm:pt>
    <dgm:pt modelId="{D231E0D0-AC07-4966-9452-7CE85D98BA04}">
      <dgm:prSet phldrT="[Text]" custT="1"/>
      <dgm:spPr/>
      <dgm:t>
        <a:bodyPr/>
        <a:lstStyle/>
        <a:p>
          <a:r>
            <a:rPr lang="en-US" sz="1600" dirty="0" smtClean="0"/>
            <a:t>Expansion</a:t>
          </a:r>
          <a:endParaRPr lang="en-US" sz="1600" dirty="0"/>
        </a:p>
      </dgm:t>
    </dgm:pt>
    <dgm:pt modelId="{534CCCB7-1762-4F52-BB5C-144AA31F98AC}" type="parTrans" cxnId="{F72474F6-79F1-4108-A9E4-E53F6625EFC5}">
      <dgm:prSet/>
      <dgm:spPr/>
      <dgm:t>
        <a:bodyPr/>
        <a:lstStyle/>
        <a:p>
          <a:endParaRPr lang="en-US"/>
        </a:p>
      </dgm:t>
    </dgm:pt>
    <dgm:pt modelId="{2A375E81-DFDF-4FB9-A486-33B0289A9444}" type="sibTrans" cxnId="{F72474F6-79F1-4108-A9E4-E53F6625EFC5}">
      <dgm:prSet/>
      <dgm:spPr/>
      <dgm:t>
        <a:bodyPr/>
        <a:lstStyle/>
        <a:p>
          <a:endParaRPr lang="en-US"/>
        </a:p>
      </dgm:t>
    </dgm:pt>
    <dgm:pt modelId="{F56985E0-CA87-4FB2-9071-32FC06EFA415}">
      <dgm:prSet phldrT="[Text]" custT="1"/>
      <dgm:spPr/>
      <dgm:t>
        <a:bodyPr/>
        <a:lstStyle/>
        <a:p>
          <a:r>
            <a:rPr lang="en-US" sz="1600" dirty="0" smtClean="0"/>
            <a:t>Review</a:t>
          </a:r>
          <a:r>
            <a:rPr lang="en-US" sz="4200" dirty="0" smtClean="0"/>
            <a:t> </a:t>
          </a:r>
          <a:endParaRPr lang="en-US" sz="4200" dirty="0"/>
        </a:p>
      </dgm:t>
    </dgm:pt>
    <dgm:pt modelId="{E40332EF-383C-4F2C-8064-E849776720FF}" type="parTrans" cxnId="{2F12DE4F-8A2C-4B4E-BDAD-6AB4D69B73DB}">
      <dgm:prSet/>
      <dgm:spPr/>
      <dgm:t>
        <a:bodyPr/>
        <a:lstStyle/>
        <a:p>
          <a:endParaRPr lang="en-US"/>
        </a:p>
      </dgm:t>
    </dgm:pt>
    <dgm:pt modelId="{8720C4F3-96B4-4554-8A93-9DB96D9A39E3}" type="sibTrans" cxnId="{2F12DE4F-8A2C-4B4E-BDAD-6AB4D69B73DB}">
      <dgm:prSet/>
      <dgm:spPr/>
      <dgm:t>
        <a:bodyPr/>
        <a:lstStyle/>
        <a:p>
          <a:endParaRPr lang="en-US"/>
        </a:p>
      </dgm:t>
    </dgm:pt>
    <dgm:pt modelId="{24CD9A00-4D36-4A3E-8EE9-B0BCB55DA553}">
      <dgm:prSet phldrT="[Text]" custT="1"/>
      <dgm:spPr/>
      <dgm:t>
        <a:bodyPr/>
        <a:lstStyle/>
        <a:p>
          <a:r>
            <a:rPr lang="en-US" sz="1600" dirty="0" smtClean="0"/>
            <a:t>Improve</a:t>
          </a:r>
          <a:endParaRPr lang="en-US" sz="1600" dirty="0"/>
        </a:p>
      </dgm:t>
    </dgm:pt>
    <dgm:pt modelId="{7D7A0B9E-5325-4A59-B094-3126713E7321}" type="parTrans" cxnId="{EEC5AF27-06A0-4EF8-B3F7-1B9C7F6D9618}">
      <dgm:prSet/>
      <dgm:spPr/>
      <dgm:t>
        <a:bodyPr/>
        <a:lstStyle/>
        <a:p>
          <a:endParaRPr lang="en-US"/>
        </a:p>
      </dgm:t>
    </dgm:pt>
    <dgm:pt modelId="{13891C94-BE31-4EE4-AEFF-08D905A69EBE}" type="sibTrans" cxnId="{EEC5AF27-06A0-4EF8-B3F7-1B9C7F6D9618}">
      <dgm:prSet/>
      <dgm:spPr/>
      <dgm:t>
        <a:bodyPr/>
        <a:lstStyle/>
        <a:p>
          <a:endParaRPr lang="en-US"/>
        </a:p>
      </dgm:t>
    </dgm:pt>
    <dgm:pt modelId="{E4553CFC-C03F-4BA5-BE86-D6EA26514A23}">
      <dgm:prSet phldrT="[Text]"/>
      <dgm:spPr/>
      <dgm:t>
        <a:bodyPr/>
        <a:lstStyle/>
        <a:p>
          <a:r>
            <a:rPr lang="en-US" dirty="0" smtClean="0"/>
            <a:t>Penetrate into new regions with both existing products and new products </a:t>
          </a:r>
          <a:endParaRPr lang="en-US" dirty="0"/>
        </a:p>
      </dgm:t>
    </dgm:pt>
    <dgm:pt modelId="{57D638BF-758D-453C-B983-4D7F1D67A221}" type="parTrans" cxnId="{95C0BF45-A2BF-42FD-9040-2B772E7ECB42}">
      <dgm:prSet/>
      <dgm:spPr/>
      <dgm:t>
        <a:bodyPr/>
        <a:lstStyle/>
        <a:p>
          <a:endParaRPr lang="en-US"/>
        </a:p>
      </dgm:t>
    </dgm:pt>
    <dgm:pt modelId="{F7A14663-B0B7-4E3F-A1BA-9F2E45D7C7BE}" type="sibTrans" cxnId="{95C0BF45-A2BF-42FD-9040-2B772E7ECB42}">
      <dgm:prSet/>
      <dgm:spPr/>
      <dgm:t>
        <a:bodyPr/>
        <a:lstStyle/>
        <a:p>
          <a:endParaRPr lang="en-US"/>
        </a:p>
      </dgm:t>
    </dgm:pt>
    <dgm:pt modelId="{008641BB-ED91-4B75-80E9-6864FE67FE94}">
      <dgm:prSet phldrT="[Text]"/>
      <dgm:spPr/>
      <dgm:t>
        <a:bodyPr/>
        <a:lstStyle/>
        <a:p>
          <a:r>
            <a:rPr lang="en-US" dirty="0" smtClean="0"/>
            <a:t>Review Existing Promotions, remove non profitable and add new ones to drive  sales</a:t>
          </a:r>
          <a:endParaRPr lang="en-US" dirty="0"/>
        </a:p>
      </dgm:t>
    </dgm:pt>
    <dgm:pt modelId="{83647F51-E5E8-4AE6-9748-EA915CC86761}" type="parTrans" cxnId="{E6B3074B-8BB1-4E41-BCC7-53C768E9B5BC}">
      <dgm:prSet/>
      <dgm:spPr/>
      <dgm:t>
        <a:bodyPr/>
        <a:lstStyle/>
        <a:p>
          <a:endParaRPr lang="en-US"/>
        </a:p>
      </dgm:t>
    </dgm:pt>
    <dgm:pt modelId="{1B4016FC-0080-4B3C-A964-A00F3E5830E0}" type="sibTrans" cxnId="{E6B3074B-8BB1-4E41-BCC7-53C768E9B5BC}">
      <dgm:prSet/>
      <dgm:spPr/>
      <dgm:t>
        <a:bodyPr/>
        <a:lstStyle/>
        <a:p>
          <a:endParaRPr lang="en-US"/>
        </a:p>
      </dgm:t>
    </dgm:pt>
    <dgm:pt modelId="{CC1C4627-B59F-4D8B-9571-52CB3A24FB9F}">
      <dgm:prSet phldrT="[Text]"/>
      <dgm:spPr/>
      <dgm:t>
        <a:bodyPr/>
        <a:lstStyle/>
        <a:p>
          <a:r>
            <a:rPr lang="en-US" dirty="0" smtClean="0"/>
            <a:t>Improve and create a reliable customer service  presence online to attend to customers request.</a:t>
          </a:r>
          <a:endParaRPr lang="en-US" dirty="0"/>
        </a:p>
      </dgm:t>
    </dgm:pt>
    <dgm:pt modelId="{F5202EAB-D4AD-4CFE-AC7E-DEA58AA5DCF0}" type="parTrans" cxnId="{08CACB84-82F9-46D4-851C-F64952752414}">
      <dgm:prSet/>
      <dgm:spPr/>
      <dgm:t>
        <a:bodyPr/>
        <a:lstStyle/>
        <a:p>
          <a:endParaRPr lang="en-US"/>
        </a:p>
      </dgm:t>
    </dgm:pt>
    <dgm:pt modelId="{062A6F6C-81FF-4717-B2CF-DB2BD938E123}" type="sibTrans" cxnId="{08CACB84-82F9-46D4-851C-F64952752414}">
      <dgm:prSet/>
      <dgm:spPr/>
      <dgm:t>
        <a:bodyPr/>
        <a:lstStyle/>
        <a:p>
          <a:endParaRPr lang="en-US"/>
        </a:p>
      </dgm:t>
    </dgm:pt>
    <dgm:pt modelId="{527A6CAB-1166-48FC-949F-B50326BBCA2B}" type="pres">
      <dgm:prSet presAssocID="{FCF63C70-403A-4FE3-8BCF-CAE53F9AD60E}" presName="Name0" presStyleCnt="0">
        <dgm:presLayoutVars>
          <dgm:dir/>
          <dgm:animLvl val="lvl"/>
          <dgm:resizeHandles val="exact"/>
        </dgm:presLayoutVars>
      </dgm:prSet>
      <dgm:spPr/>
      <dgm:t>
        <a:bodyPr/>
        <a:lstStyle/>
        <a:p>
          <a:endParaRPr lang="en-US"/>
        </a:p>
      </dgm:t>
    </dgm:pt>
    <dgm:pt modelId="{E843B9CE-37B4-42FD-9BC3-79936C74E0B1}" type="pres">
      <dgm:prSet presAssocID="{431E568C-B9AA-4791-A205-B198C2C628F4}" presName="linNode" presStyleCnt="0"/>
      <dgm:spPr/>
    </dgm:pt>
    <dgm:pt modelId="{29D36018-1EB7-4345-AFF2-EABA9A6DA02F}" type="pres">
      <dgm:prSet presAssocID="{431E568C-B9AA-4791-A205-B198C2C628F4}" presName="parentText" presStyleLbl="node1" presStyleIdx="0" presStyleCnt="6">
        <dgm:presLayoutVars>
          <dgm:chMax val="1"/>
          <dgm:bulletEnabled val="1"/>
        </dgm:presLayoutVars>
      </dgm:prSet>
      <dgm:spPr/>
      <dgm:t>
        <a:bodyPr/>
        <a:lstStyle/>
        <a:p>
          <a:endParaRPr lang="en-US"/>
        </a:p>
      </dgm:t>
    </dgm:pt>
    <dgm:pt modelId="{CAD2766A-5601-48A5-80A5-5D3A6007350B}" type="pres">
      <dgm:prSet presAssocID="{431E568C-B9AA-4791-A205-B198C2C628F4}" presName="descendantText" presStyleLbl="alignAccFollowNode1" presStyleIdx="0" presStyleCnt="6">
        <dgm:presLayoutVars>
          <dgm:bulletEnabled val="1"/>
        </dgm:presLayoutVars>
      </dgm:prSet>
      <dgm:spPr/>
      <dgm:t>
        <a:bodyPr/>
        <a:lstStyle/>
        <a:p>
          <a:endParaRPr lang="en-US"/>
        </a:p>
      </dgm:t>
    </dgm:pt>
    <dgm:pt modelId="{2C427DE6-900B-41A0-9AC7-9A19C44ABFE7}" type="pres">
      <dgm:prSet presAssocID="{1FC77099-E9BD-4381-9BFC-E54542A04643}" presName="sp" presStyleCnt="0"/>
      <dgm:spPr/>
    </dgm:pt>
    <dgm:pt modelId="{9553003D-EE42-4E36-A1D2-F9E9CDC61487}" type="pres">
      <dgm:prSet presAssocID="{99B02CE4-FBDB-4A5E-A2DC-3093CA7800E3}" presName="linNode" presStyleCnt="0"/>
      <dgm:spPr/>
    </dgm:pt>
    <dgm:pt modelId="{0E8FBF8E-3194-4E93-9063-5368ED90216C}" type="pres">
      <dgm:prSet presAssocID="{99B02CE4-FBDB-4A5E-A2DC-3093CA7800E3}" presName="parentText" presStyleLbl="node1" presStyleIdx="1" presStyleCnt="6">
        <dgm:presLayoutVars>
          <dgm:chMax val="1"/>
          <dgm:bulletEnabled val="1"/>
        </dgm:presLayoutVars>
      </dgm:prSet>
      <dgm:spPr/>
      <dgm:t>
        <a:bodyPr/>
        <a:lstStyle/>
        <a:p>
          <a:endParaRPr lang="en-US"/>
        </a:p>
      </dgm:t>
    </dgm:pt>
    <dgm:pt modelId="{46981D97-FAC5-464D-BE18-AE3381D95ABE}" type="pres">
      <dgm:prSet presAssocID="{99B02CE4-FBDB-4A5E-A2DC-3093CA7800E3}" presName="descendantText" presStyleLbl="alignAccFollowNode1" presStyleIdx="1" presStyleCnt="6" custScaleX="103102">
        <dgm:presLayoutVars>
          <dgm:bulletEnabled val="1"/>
        </dgm:presLayoutVars>
      </dgm:prSet>
      <dgm:spPr/>
      <dgm:t>
        <a:bodyPr/>
        <a:lstStyle/>
        <a:p>
          <a:endParaRPr lang="en-US"/>
        </a:p>
      </dgm:t>
    </dgm:pt>
    <dgm:pt modelId="{2E04AEA9-EC79-4B1D-95EB-B9DE566D3DE2}" type="pres">
      <dgm:prSet presAssocID="{B663EFA7-54FE-4CCF-A8CF-2964EB6EB15A}" presName="sp" presStyleCnt="0"/>
      <dgm:spPr/>
    </dgm:pt>
    <dgm:pt modelId="{79DA49AF-0467-496F-948C-80D7C982C0C3}" type="pres">
      <dgm:prSet presAssocID="{1597059C-BAFC-4E64-B8B8-DD3B97C7A0AC}" presName="linNode" presStyleCnt="0"/>
      <dgm:spPr/>
    </dgm:pt>
    <dgm:pt modelId="{54D70109-7A1F-4229-8D1C-FF2EEC2865CE}" type="pres">
      <dgm:prSet presAssocID="{1597059C-BAFC-4E64-B8B8-DD3B97C7A0AC}" presName="parentText" presStyleLbl="node1" presStyleIdx="2" presStyleCnt="6">
        <dgm:presLayoutVars>
          <dgm:chMax val="1"/>
          <dgm:bulletEnabled val="1"/>
        </dgm:presLayoutVars>
      </dgm:prSet>
      <dgm:spPr/>
      <dgm:t>
        <a:bodyPr/>
        <a:lstStyle/>
        <a:p>
          <a:endParaRPr lang="en-US"/>
        </a:p>
      </dgm:t>
    </dgm:pt>
    <dgm:pt modelId="{46216711-EA05-45BF-8B5A-2428AFC0F40F}" type="pres">
      <dgm:prSet presAssocID="{1597059C-BAFC-4E64-B8B8-DD3B97C7A0AC}" presName="descendantText" presStyleLbl="alignAccFollowNode1" presStyleIdx="2" presStyleCnt="6">
        <dgm:presLayoutVars>
          <dgm:bulletEnabled val="1"/>
        </dgm:presLayoutVars>
      </dgm:prSet>
      <dgm:spPr/>
      <dgm:t>
        <a:bodyPr/>
        <a:lstStyle/>
        <a:p>
          <a:endParaRPr lang="en-US"/>
        </a:p>
      </dgm:t>
    </dgm:pt>
    <dgm:pt modelId="{E28C3380-65A6-45FC-9E63-EB344A476A85}" type="pres">
      <dgm:prSet presAssocID="{0A364B82-B0A7-4B1B-8418-09C6C8ACFCF3}" presName="sp" presStyleCnt="0"/>
      <dgm:spPr/>
    </dgm:pt>
    <dgm:pt modelId="{FDBACA79-2D01-4E7A-8A80-C6154F2D1044}" type="pres">
      <dgm:prSet presAssocID="{D231E0D0-AC07-4966-9452-7CE85D98BA04}" presName="linNode" presStyleCnt="0"/>
      <dgm:spPr/>
    </dgm:pt>
    <dgm:pt modelId="{52CF46F4-E7D0-469D-B7CF-FF11FB111528}" type="pres">
      <dgm:prSet presAssocID="{D231E0D0-AC07-4966-9452-7CE85D98BA04}" presName="parentText" presStyleLbl="node1" presStyleIdx="3" presStyleCnt="6">
        <dgm:presLayoutVars>
          <dgm:chMax val="1"/>
          <dgm:bulletEnabled val="1"/>
        </dgm:presLayoutVars>
      </dgm:prSet>
      <dgm:spPr/>
      <dgm:t>
        <a:bodyPr/>
        <a:lstStyle/>
        <a:p>
          <a:endParaRPr lang="en-US"/>
        </a:p>
      </dgm:t>
    </dgm:pt>
    <dgm:pt modelId="{F9A42169-C56D-488E-A2F0-417656B1F2E7}" type="pres">
      <dgm:prSet presAssocID="{D231E0D0-AC07-4966-9452-7CE85D98BA04}" presName="descendantText" presStyleLbl="alignAccFollowNode1" presStyleIdx="3" presStyleCnt="6">
        <dgm:presLayoutVars>
          <dgm:bulletEnabled val="1"/>
        </dgm:presLayoutVars>
      </dgm:prSet>
      <dgm:spPr/>
      <dgm:t>
        <a:bodyPr/>
        <a:lstStyle/>
        <a:p>
          <a:endParaRPr lang="en-US"/>
        </a:p>
      </dgm:t>
    </dgm:pt>
    <dgm:pt modelId="{FA51E25E-A5DC-4A0D-9FC2-B41FA4879AFF}" type="pres">
      <dgm:prSet presAssocID="{2A375E81-DFDF-4FB9-A486-33B0289A9444}" presName="sp" presStyleCnt="0"/>
      <dgm:spPr/>
    </dgm:pt>
    <dgm:pt modelId="{2A830C53-BD91-4FF4-A7DB-05F1D21572EA}" type="pres">
      <dgm:prSet presAssocID="{F56985E0-CA87-4FB2-9071-32FC06EFA415}" presName="linNode" presStyleCnt="0"/>
      <dgm:spPr/>
    </dgm:pt>
    <dgm:pt modelId="{167378E2-4C74-4945-BA8B-67D230DA9542}" type="pres">
      <dgm:prSet presAssocID="{F56985E0-CA87-4FB2-9071-32FC06EFA415}" presName="parentText" presStyleLbl="node1" presStyleIdx="4" presStyleCnt="6">
        <dgm:presLayoutVars>
          <dgm:chMax val="1"/>
          <dgm:bulletEnabled val="1"/>
        </dgm:presLayoutVars>
      </dgm:prSet>
      <dgm:spPr/>
      <dgm:t>
        <a:bodyPr/>
        <a:lstStyle/>
        <a:p>
          <a:endParaRPr lang="en-US"/>
        </a:p>
      </dgm:t>
    </dgm:pt>
    <dgm:pt modelId="{027EE3C5-7307-4461-91FE-4CFD70027C3F}" type="pres">
      <dgm:prSet presAssocID="{F56985E0-CA87-4FB2-9071-32FC06EFA415}" presName="descendantText" presStyleLbl="alignAccFollowNode1" presStyleIdx="4" presStyleCnt="6">
        <dgm:presLayoutVars>
          <dgm:bulletEnabled val="1"/>
        </dgm:presLayoutVars>
      </dgm:prSet>
      <dgm:spPr/>
      <dgm:t>
        <a:bodyPr/>
        <a:lstStyle/>
        <a:p>
          <a:endParaRPr lang="en-US"/>
        </a:p>
      </dgm:t>
    </dgm:pt>
    <dgm:pt modelId="{F0AB28C6-EBED-408F-9A58-73CD1A1E34C2}" type="pres">
      <dgm:prSet presAssocID="{8720C4F3-96B4-4554-8A93-9DB96D9A39E3}" presName="sp" presStyleCnt="0"/>
      <dgm:spPr/>
    </dgm:pt>
    <dgm:pt modelId="{D89D6503-35F8-4AED-91EC-F526F46CED81}" type="pres">
      <dgm:prSet presAssocID="{24CD9A00-4D36-4A3E-8EE9-B0BCB55DA553}" presName="linNode" presStyleCnt="0"/>
      <dgm:spPr/>
    </dgm:pt>
    <dgm:pt modelId="{1D3BE8AB-3FEA-4A14-97EC-FE2673FC4A5F}" type="pres">
      <dgm:prSet presAssocID="{24CD9A00-4D36-4A3E-8EE9-B0BCB55DA553}" presName="parentText" presStyleLbl="node1" presStyleIdx="5" presStyleCnt="6" custLinFactNeighborX="-338" custLinFactNeighborY="-4743">
        <dgm:presLayoutVars>
          <dgm:chMax val="1"/>
          <dgm:bulletEnabled val="1"/>
        </dgm:presLayoutVars>
      </dgm:prSet>
      <dgm:spPr/>
      <dgm:t>
        <a:bodyPr/>
        <a:lstStyle/>
        <a:p>
          <a:endParaRPr lang="en-US"/>
        </a:p>
      </dgm:t>
    </dgm:pt>
    <dgm:pt modelId="{3AEDA485-07A4-4EA7-90C5-C386790E549A}" type="pres">
      <dgm:prSet presAssocID="{24CD9A00-4D36-4A3E-8EE9-B0BCB55DA553}" presName="descendantText" presStyleLbl="alignAccFollowNode1" presStyleIdx="5" presStyleCnt="6">
        <dgm:presLayoutVars>
          <dgm:bulletEnabled val="1"/>
        </dgm:presLayoutVars>
      </dgm:prSet>
      <dgm:spPr/>
      <dgm:t>
        <a:bodyPr/>
        <a:lstStyle/>
        <a:p>
          <a:endParaRPr lang="en-US"/>
        </a:p>
      </dgm:t>
    </dgm:pt>
  </dgm:ptLst>
  <dgm:cxnLst>
    <dgm:cxn modelId="{F72474F6-79F1-4108-A9E4-E53F6625EFC5}" srcId="{FCF63C70-403A-4FE3-8BCF-CAE53F9AD60E}" destId="{D231E0D0-AC07-4966-9452-7CE85D98BA04}" srcOrd="3" destOrd="0" parTransId="{534CCCB7-1762-4F52-BB5C-144AA31F98AC}" sibTransId="{2A375E81-DFDF-4FB9-A486-33B0289A9444}"/>
    <dgm:cxn modelId="{377C3612-3BCC-449D-8BFE-266B3766C0A8}" srcId="{FCF63C70-403A-4FE3-8BCF-CAE53F9AD60E}" destId="{99B02CE4-FBDB-4A5E-A2DC-3093CA7800E3}" srcOrd="1" destOrd="0" parTransId="{B9A1A3FB-7002-4F5C-A690-AFF0FB8535E1}" sibTransId="{B663EFA7-54FE-4CCF-A8CF-2964EB6EB15A}"/>
    <dgm:cxn modelId="{6FFF7EA9-922C-4D6D-BCC1-8BF31E752A7C}" srcId="{1597059C-BAFC-4E64-B8B8-DD3B97C7A0AC}" destId="{94115EE6-173F-4BE0-98BF-938EA87206F5}" srcOrd="0" destOrd="0" parTransId="{52DBE961-0A9E-49CB-957C-554FD378E9D3}" sibTransId="{D2999566-CBD1-4499-B507-F7B3F96A3A3B}"/>
    <dgm:cxn modelId="{F8F8CB99-96B1-40D8-A11B-38EA5C3015FE}" type="presOf" srcId="{94115EE6-173F-4BE0-98BF-938EA87206F5}" destId="{46216711-EA05-45BF-8B5A-2428AFC0F40F}" srcOrd="0" destOrd="0" presId="urn:microsoft.com/office/officeart/2005/8/layout/vList5"/>
    <dgm:cxn modelId="{D5018F26-98C0-4F4E-8633-389DA0318638}" type="presOf" srcId="{008641BB-ED91-4B75-80E9-6864FE67FE94}" destId="{027EE3C5-7307-4461-91FE-4CFD70027C3F}" srcOrd="0" destOrd="0" presId="urn:microsoft.com/office/officeart/2005/8/layout/vList5"/>
    <dgm:cxn modelId="{85E8F3B9-DBE9-4176-96AF-FB68FD03C805}" type="presOf" srcId="{24CD9A00-4D36-4A3E-8EE9-B0BCB55DA553}" destId="{1D3BE8AB-3FEA-4A14-97EC-FE2673FC4A5F}" srcOrd="0" destOrd="0" presId="urn:microsoft.com/office/officeart/2005/8/layout/vList5"/>
    <dgm:cxn modelId="{EEC5AF27-06A0-4EF8-B3F7-1B9C7F6D9618}" srcId="{FCF63C70-403A-4FE3-8BCF-CAE53F9AD60E}" destId="{24CD9A00-4D36-4A3E-8EE9-B0BCB55DA553}" srcOrd="5" destOrd="0" parTransId="{7D7A0B9E-5325-4A59-B094-3126713E7321}" sibTransId="{13891C94-BE31-4EE4-AEFF-08D905A69EBE}"/>
    <dgm:cxn modelId="{33D657D5-9A26-4391-92CE-EEADCD4F31ED}" type="presOf" srcId="{CC1C4627-B59F-4D8B-9571-52CB3A24FB9F}" destId="{3AEDA485-07A4-4EA7-90C5-C386790E549A}" srcOrd="0" destOrd="0" presId="urn:microsoft.com/office/officeart/2005/8/layout/vList5"/>
    <dgm:cxn modelId="{35D0A372-3F47-4EEE-9D4B-0F07F43151AD}" srcId="{FCF63C70-403A-4FE3-8BCF-CAE53F9AD60E}" destId="{431E568C-B9AA-4791-A205-B198C2C628F4}" srcOrd="0" destOrd="0" parTransId="{494B1ECD-CA1F-470F-B233-6BCE97C00FAB}" sibTransId="{1FC77099-E9BD-4381-9BFC-E54542A04643}"/>
    <dgm:cxn modelId="{95C0BF45-A2BF-42FD-9040-2B772E7ECB42}" srcId="{D231E0D0-AC07-4966-9452-7CE85D98BA04}" destId="{E4553CFC-C03F-4BA5-BE86-D6EA26514A23}" srcOrd="0" destOrd="0" parTransId="{57D638BF-758D-453C-B983-4D7F1D67A221}" sibTransId="{F7A14663-B0B7-4E3F-A1BA-9F2E45D7C7BE}"/>
    <dgm:cxn modelId="{7F84FC29-21D6-420C-B03E-037CAB4A267C}" srcId="{431E568C-B9AA-4791-A205-B198C2C628F4}" destId="{50F4C03E-040E-4900-A556-76C26DE5DBCD}" srcOrd="0" destOrd="0" parTransId="{1CA8C2CE-DB38-4DA9-8A2D-2E78944E31F0}" sibTransId="{6428AB59-102D-4DFC-9727-BD0993F29AAD}"/>
    <dgm:cxn modelId="{2BD7102E-76DF-41C0-8812-AE8D1C680B0B}" srcId="{FCF63C70-403A-4FE3-8BCF-CAE53F9AD60E}" destId="{1597059C-BAFC-4E64-B8B8-DD3B97C7A0AC}" srcOrd="2" destOrd="0" parTransId="{14686034-D4FE-4D81-A1BA-9E524806B678}" sibTransId="{0A364B82-B0A7-4B1B-8418-09C6C8ACFCF3}"/>
    <dgm:cxn modelId="{DE4F6C23-2751-44F5-8A02-237C9CA3B95E}" type="presOf" srcId="{D231E0D0-AC07-4966-9452-7CE85D98BA04}" destId="{52CF46F4-E7D0-469D-B7CF-FF11FB111528}" srcOrd="0" destOrd="0" presId="urn:microsoft.com/office/officeart/2005/8/layout/vList5"/>
    <dgm:cxn modelId="{67EFF92C-3C1F-405D-B21E-A00F5E959223}" type="presOf" srcId="{09B17E8A-5D26-4CCF-8F7F-4A139472F996}" destId="{46981D97-FAC5-464D-BE18-AE3381D95ABE}" srcOrd="0" destOrd="0" presId="urn:microsoft.com/office/officeart/2005/8/layout/vList5"/>
    <dgm:cxn modelId="{146B6196-AAAA-499C-9C86-C2CDA4C4B944}" type="presOf" srcId="{50F4C03E-040E-4900-A556-76C26DE5DBCD}" destId="{CAD2766A-5601-48A5-80A5-5D3A6007350B}" srcOrd="0" destOrd="0" presId="urn:microsoft.com/office/officeart/2005/8/layout/vList5"/>
    <dgm:cxn modelId="{2F12DE4F-8A2C-4B4E-BDAD-6AB4D69B73DB}" srcId="{FCF63C70-403A-4FE3-8BCF-CAE53F9AD60E}" destId="{F56985E0-CA87-4FB2-9071-32FC06EFA415}" srcOrd="4" destOrd="0" parTransId="{E40332EF-383C-4F2C-8064-E849776720FF}" sibTransId="{8720C4F3-96B4-4554-8A93-9DB96D9A39E3}"/>
    <dgm:cxn modelId="{E6B3074B-8BB1-4E41-BCC7-53C768E9B5BC}" srcId="{F56985E0-CA87-4FB2-9071-32FC06EFA415}" destId="{008641BB-ED91-4B75-80E9-6864FE67FE94}" srcOrd="0" destOrd="0" parTransId="{83647F51-E5E8-4AE6-9748-EA915CC86761}" sibTransId="{1B4016FC-0080-4B3C-A964-A00F3E5830E0}"/>
    <dgm:cxn modelId="{52FA059F-1195-47F7-8372-E4DCFD551177}" type="presOf" srcId="{FCF63C70-403A-4FE3-8BCF-CAE53F9AD60E}" destId="{527A6CAB-1166-48FC-949F-B50326BBCA2B}" srcOrd="0" destOrd="0" presId="urn:microsoft.com/office/officeart/2005/8/layout/vList5"/>
    <dgm:cxn modelId="{D4DD61FC-4113-45E5-95CA-06B7FC898F28}" type="presOf" srcId="{99B02CE4-FBDB-4A5E-A2DC-3093CA7800E3}" destId="{0E8FBF8E-3194-4E93-9063-5368ED90216C}" srcOrd="0" destOrd="0" presId="urn:microsoft.com/office/officeart/2005/8/layout/vList5"/>
    <dgm:cxn modelId="{0C3E90E6-77CE-4705-ACE0-8BF139B5B4AF}" type="presOf" srcId="{F56985E0-CA87-4FB2-9071-32FC06EFA415}" destId="{167378E2-4C74-4945-BA8B-67D230DA9542}" srcOrd="0" destOrd="0" presId="urn:microsoft.com/office/officeart/2005/8/layout/vList5"/>
    <dgm:cxn modelId="{08CACB84-82F9-46D4-851C-F64952752414}" srcId="{24CD9A00-4D36-4A3E-8EE9-B0BCB55DA553}" destId="{CC1C4627-B59F-4D8B-9571-52CB3A24FB9F}" srcOrd="0" destOrd="0" parTransId="{F5202EAB-D4AD-4CFE-AC7E-DEA58AA5DCF0}" sibTransId="{062A6F6C-81FF-4717-B2CF-DB2BD938E123}"/>
    <dgm:cxn modelId="{2A01823C-12A9-4604-95E9-7075775B10F0}" srcId="{99B02CE4-FBDB-4A5E-A2DC-3093CA7800E3}" destId="{09B17E8A-5D26-4CCF-8F7F-4A139472F996}" srcOrd="0" destOrd="0" parTransId="{BC1C4DEA-0E47-47C3-931B-7156DD4D17F0}" sibTransId="{6B18117B-7357-47D6-BEA5-B78F717299DF}"/>
    <dgm:cxn modelId="{217FD7F2-0BE5-497A-A55C-81EA020A20CB}" type="presOf" srcId="{E4553CFC-C03F-4BA5-BE86-D6EA26514A23}" destId="{F9A42169-C56D-488E-A2F0-417656B1F2E7}" srcOrd="0" destOrd="0" presId="urn:microsoft.com/office/officeart/2005/8/layout/vList5"/>
    <dgm:cxn modelId="{E635EDA3-99B6-4589-96E0-B695B0D2D0B0}" type="presOf" srcId="{431E568C-B9AA-4791-A205-B198C2C628F4}" destId="{29D36018-1EB7-4345-AFF2-EABA9A6DA02F}" srcOrd="0" destOrd="0" presId="urn:microsoft.com/office/officeart/2005/8/layout/vList5"/>
    <dgm:cxn modelId="{2B0B1A2D-1414-44BF-97C7-0781DD3F0E60}" type="presOf" srcId="{1597059C-BAFC-4E64-B8B8-DD3B97C7A0AC}" destId="{54D70109-7A1F-4229-8D1C-FF2EEC2865CE}" srcOrd="0" destOrd="0" presId="urn:microsoft.com/office/officeart/2005/8/layout/vList5"/>
    <dgm:cxn modelId="{9FFCEED5-D48C-4541-88E6-CBA360CEA46D}" type="presParOf" srcId="{527A6CAB-1166-48FC-949F-B50326BBCA2B}" destId="{E843B9CE-37B4-42FD-9BC3-79936C74E0B1}" srcOrd="0" destOrd="0" presId="urn:microsoft.com/office/officeart/2005/8/layout/vList5"/>
    <dgm:cxn modelId="{F71E90E4-7933-40C8-9501-20E8A399B250}" type="presParOf" srcId="{E843B9CE-37B4-42FD-9BC3-79936C74E0B1}" destId="{29D36018-1EB7-4345-AFF2-EABA9A6DA02F}" srcOrd="0" destOrd="0" presId="urn:microsoft.com/office/officeart/2005/8/layout/vList5"/>
    <dgm:cxn modelId="{5CEE187D-8D7B-4A44-9BFD-301A4B6DCA67}" type="presParOf" srcId="{E843B9CE-37B4-42FD-9BC3-79936C74E0B1}" destId="{CAD2766A-5601-48A5-80A5-5D3A6007350B}" srcOrd="1" destOrd="0" presId="urn:microsoft.com/office/officeart/2005/8/layout/vList5"/>
    <dgm:cxn modelId="{395CA9C4-D91F-4DEB-BA5D-FBCCA9DC1D2E}" type="presParOf" srcId="{527A6CAB-1166-48FC-949F-B50326BBCA2B}" destId="{2C427DE6-900B-41A0-9AC7-9A19C44ABFE7}" srcOrd="1" destOrd="0" presId="urn:microsoft.com/office/officeart/2005/8/layout/vList5"/>
    <dgm:cxn modelId="{80817D1F-37DA-499C-8F51-255A21D5A110}" type="presParOf" srcId="{527A6CAB-1166-48FC-949F-B50326BBCA2B}" destId="{9553003D-EE42-4E36-A1D2-F9E9CDC61487}" srcOrd="2" destOrd="0" presId="urn:microsoft.com/office/officeart/2005/8/layout/vList5"/>
    <dgm:cxn modelId="{0AC7551A-0670-4982-BA6E-48B5448606C2}" type="presParOf" srcId="{9553003D-EE42-4E36-A1D2-F9E9CDC61487}" destId="{0E8FBF8E-3194-4E93-9063-5368ED90216C}" srcOrd="0" destOrd="0" presId="urn:microsoft.com/office/officeart/2005/8/layout/vList5"/>
    <dgm:cxn modelId="{5CFBC335-6845-45FA-8A21-1E07ED53E202}" type="presParOf" srcId="{9553003D-EE42-4E36-A1D2-F9E9CDC61487}" destId="{46981D97-FAC5-464D-BE18-AE3381D95ABE}" srcOrd="1" destOrd="0" presId="urn:microsoft.com/office/officeart/2005/8/layout/vList5"/>
    <dgm:cxn modelId="{19CBAB04-D882-44BA-AF0E-EFFA2FABED38}" type="presParOf" srcId="{527A6CAB-1166-48FC-949F-B50326BBCA2B}" destId="{2E04AEA9-EC79-4B1D-95EB-B9DE566D3DE2}" srcOrd="3" destOrd="0" presId="urn:microsoft.com/office/officeart/2005/8/layout/vList5"/>
    <dgm:cxn modelId="{CAE3E427-54FB-4C6E-B583-AE7B444ED478}" type="presParOf" srcId="{527A6CAB-1166-48FC-949F-B50326BBCA2B}" destId="{79DA49AF-0467-496F-948C-80D7C982C0C3}" srcOrd="4" destOrd="0" presId="urn:microsoft.com/office/officeart/2005/8/layout/vList5"/>
    <dgm:cxn modelId="{8C79D568-DD47-4413-9C95-7FA541F02A82}" type="presParOf" srcId="{79DA49AF-0467-496F-948C-80D7C982C0C3}" destId="{54D70109-7A1F-4229-8D1C-FF2EEC2865CE}" srcOrd="0" destOrd="0" presId="urn:microsoft.com/office/officeart/2005/8/layout/vList5"/>
    <dgm:cxn modelId="{BA99D9DB-6E47-4768-8193-1A8D76D93A8D}" type="presParOf" srcId="{79DA49AF-0467-496F-948C-80D7C982C0C3}" destId="{46216711-EA05-45BF-8B5A-2428AFC0F40F}" srcOrd="1" destOrd="0" presId="urn:microsoft.com/office/officeart/2005/8/layout/vList5"/>
    <dgm:cxn modelId="{8244574B-3B27-4E29-A893-6D35AA21E5DE}" type="presParOf" srcId="{527A6CAB-1166-48FC-949F-B50326BBCA2B}" destId="{E28C3380-65A6-45FC-9E63-EB344A476A85}" srcOrd="5" destOrd="0" presId="urn:microsoft.com/office/officeart/2005/8/layout/vList5"/>
    <dgm:cxn modelId="{ADE81E58-E6D1-47FB-BB54-22C5B656B23E}" type="presParOf" srcId="{527A6CAB-1166-48FC-949F-B50326BBCA2B}" destId="{FDBACA79-2D01-4E7A-8A80-C6154F2D1044}" srcOrd="6" destOrd="0" presId="urn:microsoft.com/office/officeart/2005/8/layout/vList5"/>
    <dgm:cxn modelId="{F29D3373-069C-4017-A9E2-78E8367F4E15}" type="presParOf" srcId="{FDBACA79-2D01-4E7A-8A80-C6154F2D1044}" destId="{52CF46F4-E7D0-469D-B7CF-FF11FB111528}" srcOrd="0" destOrd="0" presId="urn:microsoft.com/office/officeart/2005/8/layout/vList5"/>
    <dgm:cxn modelId="{C0359D76-7668-4880-ABFC-88D91AFC58A8}" type="presParOf" srcId="{FDBACA79-2D01-4E7A-8A80-C6154F2D1044}" destId="{F9A42169-C56D-488E-A2F0-417656B1F2E7}" srcOrd="1" destOrd="0" presId="urn:microsoft.com/office/officeart/2005/8/layout/vList5"/>
    <dgm:cxn modelId="{5AA9EE0B-C530-4917-AF60-73EBA343E93D}" type="presParOf" srcId="{527A6CAB-1166-48FC-949F-B50326BBCA2B}" destId="{FA51E25E-A5DC-4A0D-9FC2-B41FA4879AFF}" srcOrd="7" destOrd="0" presId="urn:microsoft.com/office/officeart/2005/8/layout/vList5"/>
    <dgm:cxn modelId="{BDF1BCF5-10F8-493B-83B3-889F9DF89463}" type="presParOf" srcId="{527A6CAB-1166-48FC-949F-B50326BBCA2B}" destId="{2A830C53-BD91-4FF4-A7DB-05F1D21572EA}" srcOrd="8" destOrd="0" presId="urn:microsoft.com/office/officeart/2005/8/layout/vList5"/>
    <dgm:cxn modelId="{67083651-76A9-48E0-873D-E9B04516675D}" type="presParOf" srcId="{2A830C53-BD91-4FF4-A7DB-05F1D21572EA}" destId="{167378E2-4C74-4945-BA8B-67D230DA9542}" srcOrd="0" destOrd="0" presId="urn:microsoft.com/office/officeart/2005/8/layout/vList5"/>
    <dgm:cxn modelId="{24661C72-4169-4C39-AB60-D3EF0BC38E57}" type="presParOf" srcId="{2A830C53-BD91-4FF4-A7DB-05F1D21572EA}" destId="{027EE3C5-7307-4461-91FE-4CFD70027C3F}" srcOrd="1" destOrd="0" presId="urn:microsoft.com/office/officeart/2005/8/layout/vList5"/>
    <dgm:cxn modelId="{7FA29630-6897-430A-8792-3C751BC3E490}" type="presParOf" srcId="{527A6CAB-1166-48FC-949F-B50326BBCA2B}" destId="{F0AB28C6-EBED-408F-9A58-73CD1A1E34C2}" srcOrd="9" destOrd="0" presId="urn:microsoft.com/office/officeart/2005/8/layout/vList5"/>
    <dgm:cxn modelId="{DBD68F85-D8AA-4440-8EBD-650D972A7AA4}" type="presParOf" srcId="{527A6CAB-1166-48FC-949F-B50326BBCA2B}" destId="{D89D6503-35F8-4AED-91EC-F526F46CED81}" srcOrd="10" destOrd="0" presId="urn:microsoft.com/office/officeart/2005/8/layout/vList5"/>
    <dgm:cxn modelId="{5C332783-BF60-430D-997E-97C197D058C1}" type="presParOf" srcId="{D89D6503-35F8-4AED-91EC-F526F46CED81}" destId="{1D3BE8AB-3FEA-4A14-97EC-FE2673FC4A5F}" srcOrd="0" destOrd="0" presId="urn:microsoft.com/office/officeart/2005/8/layout/vList5"/>
    <dgm:cxn modelId="{1867BDE3-8691-4EC4-ABA1-653AA879442D}" type="presParOf" srcId="{D89D6503-35F8-4AED-91EC-F526F46CED81}" destId="{3AEDA485-07A4-4EA7-90C5-C386790E549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C4D32-CD12-4811-8A7D-22AB5C18372E}">
      <dsp:nvSpPr>
        <dsp:cNvPr id="0" name=""/>
        <dsp:cNvSpPr/>
      </dsp:nvSpPr>
      <dsp:spPr>
        <a:xfrm>
          <a:off x="6282289" y="565710"/>
          <a:ext cx="1498753" cy="1498830"/>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CA07D-E180-412B-A120-0C8C117F2871}">
      <dsp:nvSpPr>
        <dsp:cNvPr id="0" name=""/>
        <dsp:cNvSpPr/>
      </dsp:nvSpPr>
      <dsp:spPr>
        <a:xfrm>
          <a:off x="6332419" y="615680"/>
          <a:ext cx="1399136" cy="139889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119,12k</a:t>
          </a:r>
        </a:p>
        <a:p>
          <a:pPr lvl="0" algn="ctr" defTabSz="622300">
            <a:lnSpc>
              <a:spcPct val="90000"/>
            </a:lnSpc>
            <a:spcBef>
              <a:spcPct val="0"/>
            </a:spcBef>
            <a:spcAft>
              <a:spcPct val="35000"/>
            </a:spcAft>
          </a:pPr>
          <a:r>
            <a:rPr lang="en-US" sz="1400" kern="1200" dirty="0" smtClean="0">
              <a:solidFill>
                <a:schemeClr val="tx1"/>
              </a:solidFill>
            </a:rPr>
            <a:t>customers</a:t>
          </a:r>
          <a:endParaRPr lang="en-US" sz="1400" kern="1200" dirty="0">
            <a:solidFill>
              <a:schemeClr val="tx1"/>
            </a:solidFill>
          </a:endParaRPr>
        </a:p>
      </dsp:txBody>
      <dsp:txXfrm>
        <a:off x="6532295" y="815559"/>
        <a:ext cx="999383" cy="999132"/>
      </dsp:txXfrm>
    </dsp:sp>
    <dsp:sp modelId="{B6406440-2712-4308-80B3-A9EFE61D44B8}">
      <dsp:nvSpPr>
        <dsp:cNvPr id="0" name=""/>
        <dsp:cNvSpPr/>
      </dsp:nvSpPr>
      <dsp:spPr>
        <a:xfrm rot="2700000">
          <a:off x="4726966" y="565605"/>
          <a:ext cx="1498777" cy="1498777"/>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02D1D7-46F2-4FC1-99E6-C63FDA1ECAAC}">
      <dsp:nvSpPr>
        <dsp:cNvPr id="0" name=""/>
        <dsp:cNvSpPr/>
      </dsp:nvSpPr>
      <dsp:spPr>
        <a:xfrm>
          <a:off x="4792350" y="613889"/>
          <a:ext cx="1399136" cy="139889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4 product categories</a:t>
          </a:r>
        </a:p>
      </dsp:txBody>
      <dsp:txXfrm>
        <a:off x="4992227" y="813768"/>
        <a:ext cx="999383" cy="999132"/>
      </dsp:txXfrm>
    </dsp:sp>
    <dsp:sp modelId="{3B10481F-289F-45EA-9226-D10B0F5217DF}">
      <dsp:nvSpPr>
        <dsp:cNvPr id="0" name=""/>
        <dsp:cNvSpPr/>
      </dsp:nvSpPr>
      <dsp:spPr>
        <a:xfrm rot="2700000">
          <a:off x="3184510" y="565605"/>
          <a:ext cx="1498777" cy="1498777"/>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D674BD-BD85-4E73-8D6F-FB1F86A8414B}">
      <dsp:nvSpPr>
        <dsp:cNvPr id="0" name=""/>
        <dsp:cNvSpPr/>
      </dsp:nvSpPr>
      <dsp:spPr>
        <a:xfrm>
          <a:off x="3208530" y="615554"/>
          <a:ext cx="1399136" cy="139889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Online and Reseller channels</a:t>
          </a:r>
        </a:p>
      </dsp:txBody>
      <dsp:txXfrm>
        <a:off x="3408407" y="815433"/>
        <a:ext cx="999383" cy="999132"/>
      </dsp:txXfrm>
    </dsp:sp>
    <dsp:sp modelId="{E800611A-6078-403F-BE34-C4AC177E5B44}">
      <dsp:nvSpPr>
        <dsp:cNvPr id="0" name=""/>
        <dsp:cNvSpPr/>
      </dsp:nvSpPr>
      <dsp:spPr>
        <a:xfrm rot="2700000">
          <a:off x="1635627" y="565605"/>
          <a:ext cx="1498777" cy="1498777"/>
        </a:xfrm>
        <a:prstGeom prst="teardrop">
          <a:avLst>
            <a:gd name="adj" fmla="val 10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A1959A-29F8-4BFD-986D-C6BAEB5CE796}">
      <dsp:nvSpPr>
        <dsp:cNvPr id="0" name=""/>
        <dsp:cNvSpPr/>
      </dsp:nvSpPr>
      <dsp:spPr>
        <a:xfrm>
          <a:off x="1685769" y="615680"/>
          <a:ext cx="1399136" cy="1398890"/>
        </a:xfrm>
        <a:prstGeom prst="ellipse">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10 Business Regions</a:t>
          </a:r>
        </a:p>
      </dsp:txBody>
      <dsp:txXfrm>
        <a:off x="1885645" y="815559"/>
        <a:ext cx="999383" cy="999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2766A-5601-48A5-80A5-5D3A6007350B}">
      <dsp:nvSpPr>
        <dsp:cNvPr id="0" name=""/>
        <dsp:cNvSpPr/>
      </dsp:nvSpPr>
      <dsp:spPr>
        <a:xfrm rot="5400000">
          <a:off x="6718070" y="-2905612"/>
          <a:ext cx="652877" cy="6630126"/>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1450" tIns="85725" rIns="171450" bIns="857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Eliminate rework by using Lean management processes</a:t>
          </a:r>
          <a:endParaRPr lang="en-US" sz="1900" kern="1200" dirty="0"/>
        </a:p>
      </dsp:txBody>
      <dsp:txXfrm rot="-5400000">
        <a:off x="3729446" y="114883"/>
        <a:ext cx="6598255" cy="589135"/>
      </dsp:txXfrm>
    </dsp:sp>
    <dsp:sp modelId="{29D36018-1EB7-4345-AFF2-EABA9A6DA02F}">
      <dsp:nvSpPr>
        <dsp:cNvPr id="0" name=""/>
        <dsp:cNvSpPr/>
      </dsp:nvSpPr>
      <dsp:spPr>
        <a:xfrm>
          <a:off x="0" y="1401"/>
          <a:ext cx="3729445" cy="816097"/>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t>Rework and Scrap</a:t>
          </a:r>
          <a:endParaRPr lang="en-US" sz="1400" kern="1200" dirty="0"/>
        </a:p>
      </dsp:txBody>
      <dsp:txXfrm>
        <a:off x="39839" y="41240"/>
        <a:ext cx="3649767" cy="736419"/>
      </dsp:txXfrm>
    </dsp:sp>
    <dsp:sp modelId="{46981D97-FAC5-464D-BE18-AE3381D95ABE}">
      <dsp:nvSpPr>
        <dsp:cNvPr id="0" name=""/>
        <dsp:cNvSpPr/>
      </dsp:nvSpPr>
      <dsp:spPr>
        <a:xfrm rot="5400000">
          <a:off x="6681306" y="-2084787"/>
          <a:ext cx="652877" cy="6702281"/>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1450" tIns="85725" rIns="171450" bIns="857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Consolidate on existing regions and product by providing new customer experience. </a:t>
          </a:r>
          <a:endParaRPr lang="en-US" sz="1900" kern="1200" dirty="0"/>
        </a:p>
      </dsp:txBody>
      <dsp:txXfrm rot="-5400000">
        <a:off x="3656605" y="971785"/>
        <a:ext cx="6670410" cy="589135"/>
      </dsp:txXfrm>
    </dsp:sp>
    <dsp:sp modelId="{0E8FBF8E-3194-4E93-9063-5368ED90216C}">
      <dsp:nvSpPr>
        <dsp:cNvPr id="0" name=""/>
        <dsp:cNvSpPr/>
      </dsp:nvSpPr>
      <dsp:spPr>
        <a:xfrm>
          <a:off x="0" y="858303"/>
          <a:ext cx="3656605" cy="816097"/>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t>Consolidate</a:t>
          </a:r>
          <a:endParaRPr lang="en-US" sz="1400" kern="1200" dirty="0"/>
        </a:p>
      </dsp:txBody>
      <dsp:txXfrm>
        <a:off x="39839" y="898142"/>
        <a:ext cx="3576927" cy="736419"/>
      </dsp:txXfrm>
    </dsp:sp>
    <dsp:sp modelId="{46216711-EA05-45BF-8B5A-2428AFC0F40F}">
      <dsp:nvSpPr>
        <dsp:cNvPr id="0" name=""/>
        <dsp:cNvSpPr/>
      </dsp:nvSpPr>
      <dsp:spPr>
        <a:xfrm rot="5400000">
          <a:off x="6718070" y="-1191808"/>
          <a:ext cx="652877" cy="6630126"/>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1450" tIns="85725" rIns="171450" bIns="857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Manufacture new and varieties of products </a:t>
          </a:r>
          <a:r>
            <a:rPr lang="en-US" sz="1900" kern="1200" dirty="0" err="1" smtClean="0"/>
            <a:t>e.g</a:t>
          </a:r>
          <a:endParaRPr lang="en-US" sz="1900" kern="1200" dirty="0" smtClean="0"/>
        </a:p>
        <a:p>
          <a:pPr marL="171450" lvl="1" indent="-171450" algn="l" defTabSz="844550">
            <a:lnSpc>
              <a:spcPct val="90000"/>
            </a:lnSpc>
            <a:spcBef>
              <a:spcPct val="0"/>
            </a:spcBef>
            <a:spcAft>
              <a:spcPct val="15000"/>
            </a:spcAft>
            <a:buChar char="••"/>
          </a:pPr>
          <a:r>
            <a:rPr lang="en-US" sz="1900" kern="1200" dirty="0" smtClean="0"/>
            <a:t>E-bike to capture more customers and sales </a:t>
          </a:r>
          <a:endParaRPr lang="en-US" sz="1900" kern="1200" dirty="0"/>
        </a:p>
      </dsp:txBody>
      <dsp:txXfrm rot="-5400000">
        <a:off x="3729446" y="1828687"/>
        <a:ext cx="6598255" cy="589135"/>
      </dsp:txXfrm>
    </dsp:sp>
    <dsp:sp modelId="{54D70109-7A1F-4229-8D1C-FF2EEC2865CE}">
      <dsp:nvSpPr>
        <dsp:cNvPr id="0" name=""/>
        <dsp:cNvSpPr/>
      </dsp:nvSpPr>
      <dsp:spPr>
        <a:xfrm>
          <a:off x="0" y="1715206"/>
          <a:ext cx="3729445" cy="816097"/>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t>Innovation</a:t>
          </a:r>
          <a:endParaRPr lang="en-US" sz="1400" kern="1200" dirty="0"/>
        </a:p>
      </dsp:txBody>
      <dsp:txXfrm>
        <a:off x="39839" y="1755045"/>
        <a:ext cx="3649767" cy="736419"/>
      </dsp:txXfrm>
    </dsp:sp>
    <dsp:sp modelId="{F9A42169-C56D-488E-A2F0-417656B1F2E7}">
      <dsp:nvSpPr>
        <dsp:cNvPr id="0" name=""/>
        <dsp:cNvSpPr/>
      </dsp:nvSpPr>
      <dsp:spPr>
        <a:xfrm rot="5400000">
          <a:off x="6718070" y="-334905"/>
          <a:ext cx="652877" cy="6630126"/>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Penetrate into new regions with both existing products and new products </a:t>
          </a:r>
          <a:endParaRPr lang="en-US" sz="1800" kern="1200" dirty="0"/>
        </a:p>
      </dsp:txBody>
      <dsp:txXfrm rot="-5400000">
        <a:off x="3729446" y="2685590"/>
        <a:ext cx="6598255" cy="589135"/>
      </dsp:txXfrm>
    </dsp:sp>
    <dsp:sp modelId="{52CF46F4-E7D0-469D-B7CF-FF11FB111528}">
      <dsp:nvSpPr>
        <dsp:cNvPr id="0" name=""/>
        <dsp:cNvSpPr/>
      </dsp:nvSpPr>
      <dsp:spPr>
        <a:xfrm>
          <a:off x="0" y="2572108"/>
          <a:ext cx="3729445" cy="816097"/>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t>Expansion</a:t>
          </a:r>
          <a:endParaRPr lang="en-US" sz="1600" kern="1200" dirty="0"/>
        </a:p>
      </dsp:txBody>
      <dsp:txXfrm>
        <a:off x="39839" y="2611947"/>
        <a:ext cx="3649767" cy="736419"/>
      </dsp:txXfrm>
    </dsp:sp>
    <dsp:sp modelId="{027EE3C5-7307-4461-91FE-4CFD70027C3F}">
      <dsp:nvSpPr>
        <dsp:cNvPr id="0" name=""/>
        <dsp:cNvSpPr/>
      </dsp:nvSpPr>
      <dsp:spPr>
        <a:xfrm rot="5400000">
          <a:off x="6718070" y="521996"/>
          <a:ext cx="652877" cy="6630126"/>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Review Existing Promotions, remove non profitable and add new ones to drive  sales</a:t>
          </a:r>
          <a:endParaRPr lang="en-US" sz="1800" kern="1200" dirty="0"/>
        </a:p>
      </dsp:txBody>
      <dsp:txXfrm rot="-5400000">
        <a:off x="3729446" y="3542492"/>
        <a:ext cx="6598255" cy="589135"/>
      </dsp:txXfrm>
    </dsp:sp>
    <dsp:sp modelId="{167378E2-4C74-4945-BA8B-67D230DA9542}">
      <dsp:nvSpPr>
        <dsp:cNvPr id="0" name=""/>
        <dsp:cNvSpPr/>
      </dsp:nvSpPr>
      <dsp:spPr>
        <a:xfrm>
          <a:off x="0" y="3429010"/>
          <a:ext cx="3729445" cy="816097"/>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t>Review</a:t>
          </a:r>
          <a:r>
            <a:rPr lang="en-US" sz="4200" kern="1200" dirty="0" smtClean="0"/>
            <a:t> </a:t>
          </a:r>
          <a:endParaRPr lang="en-US" sz="4200" kern="1200" dirty="0"/>
        </a:p>
      </dsp:txBody>
      <dsp:txXfrm>
        <a:off x="39839" y="3468849"/>
        <a:ext cx="3649767" cy="736419"/>
      </dsp:txXfrm>
    </dsp:sp>
    <dsp:sp modelId="{3AEDA485-07A4-4EA7-90C5-C386790E549A}">
      <dsp:nvSpPr>
        <dsp:cNvPr id="0" name=""/>
        <dsp:cNvSpPr/>
      </dsp:nvSpPr>
      <dsp:spPr>
        <a:xfrm rot="5400000">
          <a:off x="6718070" y="1378898"/>
          <a:ext cx="652877" cy="6630126"/>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2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Improve and create a reliable customer service  presence online to attend to customers request.</a:t>
          </a:r>
          <a:endParaRPr lang="en-US" sz="1800" kern="1200" dirty="0"/>
        </a:p>
      </dsp:txBody>
      <dsp:txXfrm rot="-5400000">
        <a:off x="3729446" y="4399394"/>
        <a:ext cx="6598255" cy="589135"/>
      </dsp:txXfrm>
    </dsp:sp>
    <dsp:sp modelId="{1D3BE8AB-3FEA-4A14-97EC-FE2673FC4A5F}">
      <dsp:nvSpPr>
        <dsp:cNvPr id="0" name=""/>
        <dsp:cNvSpPr/>
      </dsp:nvSpPr>
      <dsp:spPr>
        <a:xfrm>
          <a:off x="0" y="4247205"/>
          <a:ext cx="3729445" cy="816097"/>
        </a:xfrm>
        <a:prstGeom prst="round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t>Improve</a:t>
          </a:r>
          <a:endParaRPr lang="en-US" sz="1600" kern="1200" dirty="0"/>
        </a:p>
      </dsp:txBody>
      <dsp:txXfrm>
        <a:off x="39839" y="4287044"/>
        <a:ext cx="3649767" cy="73641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D8C870-D9E8-4B1F-B7B5-EDED4EA12B63}" type="datetimeFigureOut">
              <a:rPr lang="en-US" smtClean="0"/>
              <a:t>11/8/2023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F69E23-8BB6-4DF9-8ECB-590FFEE46D65}" type="slidenum">
              <a:rPr lang="en-US" smtClean="0"/>
              <a:t>‹#›</a:t>
            </a:fld>
            <a:endParaRPr lang="en-US"/>
          </a:p>
        </p:txBody>
      </p:sp>
    </p:spTree>
    <p:extLst>
      <p:ext uri="{BB962C8B-B14F-4D97-AF65-F5344CB8AC3E}">
        <p14:creationId xmlns:p14="http://schemas.microsoft.com/office/powerpoint/2010/main" val="154883160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2515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98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16929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2547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9058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7218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135779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8722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552417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92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96346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8643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1601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3702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136040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717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11/8/2023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6168547"/>
      </p:ext>
    </p:extLst>
  </p:cSld>
  <p:clrMap bg1="lt1" tx1="dk1" bg2="lt2" tx2="dk2" accent1="accent1" accent2="accent2" accent3="accent3" accent4="accent4" accent5="accent5" accent6="accent6" hlink="hlink" folHlink="folHlink"/>
  <p:sldLayoutIdLst>
    <p:sldLayoutId id="2147486292" r:id="rId1"/>
    <p:sldLayoutId id="2147486293" r:id="rId2"/>
    <p:sldLayoutId id="2147486294" r:id="rId3"/>
    <p:sldLayoutId id="2147486295" r:id="rId4"/>
    <p:sldLayoutId id="2147486296" r:id="rId5"/>
    <p:sldLayoutId id="2147486297" r:id="rId6"/>
    <p:sldLayoutId id="2147486298" r:id="rId7"/>
    <p:sldLayoutId id="2147486299" r:id="rId8"/>
    <p:sldLayoutId id="2147486300" r:id="rId9"/>
    <p:sldLayoutId id="2147486301" r:id="rId10"/>
    <p:sldLayoutId id="2147486302" r:id="rId11"/>
    <p:sldLayoutId id="2147486303" r:id="rId12"/>
    <p:sldLayoutId id="2147486304" r:id="rId13"/>
    <p:sldLayoutId id="2147486305" r:id="rId14"/>
    <p:sldLayoutId id="2147486306" r:id="rId15"/>
    <p:sldLayoutId id="2147486307"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2.xml"/><Relationship Id="rId5" Type="http://schemas.openxmlformats.org/officeDocument/2006/relationships/image" Target="../media/image103.jpg"/><Relationship Id="rId4" Type="http://schemas.openxmlformats.org/officeDocument/2006/relationships/image" Target="../media/image102.jpg"/></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143" y="224215"/>
            <a:ext cx="7550331" cy="595544"/>
          </a:xfrm>
        </p:spPr>
        <p:txBody>
          <a:bodyPr>
            <a:normAutofit fontScale="90000"/>
          </a:bodyPr>
          <a:lstStyle/>
          <a:p>
            <a:r>
              <a:rPr lang="en-US" sz="4000" dirty="0">
                <a:latin typeface="Algerian" panose="04020705040A02060702" pitchFamily="82" charset="0"/>
              </a:rPr>
              <a:t>ADVENTURE HARDWARE GROUP</a:t>
            </a:r>
          </a:p>
        </p:txBody>
      </p:sp>
      <p:sp>
        <p:nvSpPr>
          <p:cNvPr id="3" name="Subtitle 2"/>
          <p:cNvSpPr>
            <a:spLocks noGrp="1"/>
          </p:cNvSpPr>
          <p:nvPr>
            <p:ph type="subTitle" idx="1"/>
          </p:nvPr>
        </p:nvSpPr>
        <p:spPr>
          <a:xfrm>
            <a:off x="3396402" y="5186324"/>
            <a:ext cx="6669072" cy="416664"/>
          </a:xfrm>
        </p:spPr>
        <p:txBody>
          <a:bodyPr>
            <a:noAutofit/>
          </a:bodyPr>
          <a:lstStyle/>
          <a:p>
            <a:pPr algn="l"/>
            <a:r>
              <a:rPr lang="en-US" sz="2400" dirty="0">
                <a:latin typeface="Algerian" panose="04020705040A02060702" pitchFamily="82" charset="0"/>
              </a:rPr>
              <a:t>DATA VISUALIZATION AND FORECASTING</a:t>
            </a:r>
          </a:p>
        </p:txBody>
      </p:sp>
      <p:sp>
        <p:nvSpPr>
          <p:cNvPr id="4" name="Subtitle 2"/>
          <p:cNvSpPr txBox="1">
            <a:spLocks/>
          </p:cNvSpPr>
          <p:nvPr/>
        </p:nvSpPr>
        <p:spPr>
          <a:xfrm>
            <a:off x="3557035" y="5836444"/>
            <a:ext cx="6079427" cy="416664"/>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dirty="0">
                <a:solidFill>
                  <a:schemeClr val="tx2"/>
                </a:solidFill>
                <a:latin typeface="Algerian" panose="04020705040A02060702" pitchFamily="82" charset="0"/>
              </a:rPr>
              <a:t>DELIVERED BY OYEWUMI IYIOLA FOR PAIRVIEW LTD</a:t>
            </a:r>
            <a:r>
              <a:rPr lang="en-US" dirty="0">
                <a:solidFill>
                  <a:schemeClr val="tx2"/>
                </a:solidFill>
              </a:rPr>
              <a:t>.</a:t>
            </a:r>
          </a:p>
        </p:txBody>
      </p:sp>
      <p:pic>
        <p:nvPicPr>
          <p:cNvPr id="1026" name="Picture 2" descr="Tamworth Bicyc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220" y="901809"/>
            <a:ext cx="8298179" cy="4051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3480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3.1.2</a:t>
            </a:r>
            <a:r>
              <a:rPr lang="en-US" dirty="0" smtClean="0">
                <a:latin typeface="Algerian" panose="04020705040A02060702" pitchFamily="82" charset="0"/>
              </a:rPr>
              <a:t> </a:t>
            </a:r>
            <a:r>
              <a:rPr lang="en-US" sz="2800" dirty="0" smtClean="0">
                <a:latin typeface="Algerian" panose="04020705040A02060702" pitchFamily="82" charset="0"/>
              </a:rPr>
              <a:t>revenue cont’d</a:t>
            </a:r>
            <a:endParaRPr lang="en-US" sz="2800" dirty="0">
              <a:latin typeface="Algerian" panose="04020705040A02060702" pitchFamily="82" charset="0"/>
            </a:endParaRPr>
          </a:p>
        </p:txBody>
      </p:sp>
      <p:sp>
        <p:nvSpPr>
          <p:cNvPr id="11" name="TextBox 10"/>
          <p:cNvSpPr txBox="1"/>
          <p:nvPr/>
        </p:nvSpPr>
        <p:spPr>
          <a:xfrm>
            <a:off x="1088572" y="4868091"/>
            <a:ext cx="10057813" cy="800219"/>
          </a:xfrm>
          <a:prstGeom prst="rect">
            <a:avLst/>
          </a:prstGeom>
          <a:noFill/>
        </p:spPr>
        <p:txBody>
          <a:bodyPr wrap="square" rtlCol="0">
            <a:spAutoFit/>
          </a:bodyPr>
          <a:lstStyle/>
          <a:p>
            <a:r>
              <a:rPr lang="en-US" sz="1200" dirty="0"/>
              <a:t>COMMENTS</a:t>
            </a:r>
            <a:r>
              <a:rPr lang="en-US" dirty="0"/>
              <a:t>:</a:t>
            </a:r>
          </a:p>
          <a:p>
            <a:pPr marL="285750" indent="-285750">
              <a:buFont typeface="Arial" panose="020B0604020202020204" pitchFamily="34" charset="0"/>
              <a:buChar char="•"/>
            </a:pPr>
            <a:r>
              <a:rPr lang="en-US" sz="1400" dirty="0" smtClean="0"/>
              <a:t>Both Reseller sales and Online sales generated their peak revenues in 2013.</a:t>
            </a:r>
          </a:p>
          <a:p>
            <a:pPr marL="285750" indent="-285750">
              <a:buFont typeface="Arial" panose="020B0604020202020204" pitchFamily="34" charset="0"/>
              <a:buChar char="•"/>
            </a:pPr>
            <a:r>
              <a:rPr lang="en-US" sz="1400" dirty="0" smtClean="0"/>
              <a:t>Reseller revenue declined with 64% compared to 21.5% decline from Online sales between 2013 and Q2 2014.</a:t>
            </a:r>
            <a:endParaRPr lang="en-US" sz="1400" dirty="0"/>
          </a:p>
        </p:txBody>
      </p:sp>
      <p:sp>
        <p:nvSpPr>
          <p:cNvPr id="7" name="TextBox 6"/>
          <p:cNvSpPr txBox="1"/>
          <p:nvPr/>
        </p:nvSpPr>
        <p:spPr>
          <a:xfrm>
            <a:off x="3130322" y="1021809"/>
            <a:ext cx="2263276" cy="307777"/>
          </a:xfrm>
          <a:prstGeom prst="rect">
            <a:avLst/>
          </a:prstGeom>
          <a:noFill/>
        </p:spPr>
        <p:txBody>
          <a:bodyPr wrap="square" rtlCol="0">
            <a:spAutoFit/>
          </a:bodyPr>
          <a:lstStyle/>
          <a:p>
            <a:r>
              <a:rPr lang="en-US" sz="1400" dirty="0" smtClean="0"/>
              <a:t>RESELLER SALES</a:t>
            </a:r>
            <a:endParaRPr lang="en-US" sz="1400" dirty="0"/>
          </a:p>
        </p:txBody>
      </p:sp>
      <p:sp>
        <p:nvSpPr>
          <p:cNvPr id="12" name="TextBox 11"/>
          <p:cNvSpPr txBox="1"/>
          <p:nvPr/>
        </p:nvSpPr>
        <p:spPr>
          <a:xfrm>
            <a:off x="8369938" y="1060999"/>
            <a:ext cx="2186260" cy="307777"/>
          </a:xfrm>
          <a:prstGeom prst="rect">
            <a:avLst/>
          </a:prstGeom>
          <a:noFill/>
        </p:spPr>
        <p:txBody>
          <a:bodyPr wrap="square" rtlCol="0">
            <a:spAutoFit/>
          </a:bodyPr>
          <a:lstStyle/>
          <a:p>
            <a:r>
              <a:rPr lang="en-US" sz="1400" dirty="0" smtClean="0"/>
              <a:t>ONLINE SALES </a:t>
            </a:r>
            <a:endParaRPr lang="en-US" sz="1400" dirty="0"/>
          </a:p>
        </p:txBody>
      </p:sp>
      <p:pic>
        <p:nvPicPr>
          <p:cNvPr id="3" name="Picture 2"/>
          <p:cNvPicPr>
            <a:picLocks noChangeAspect="1"/>
          </p:cNvPicPr>
          <p:nvPr/>
        </p:nvPicPr>
        <p:blipFill>
          <a:blip r:embed="rId2"/>
          <a:stretch>
            <a:fillRect/>
          </a:stretch>
        </p:blipFill>
        <p:spPr>
          <a:xfrm>
            <a:off x="1425330" y="1368776"/>
            <a:ext cx="4635835" cy="3452159"/>
          </a:xfrm>
          <a:prstGeom prst="rect">
            <a:avLst/>
          </a:prstGeom>
        </p:spPr>
      </p:pic>
      <p:pic>
        <p:nvPicPr>
          <p:cNvPr id="4" name="Picture 3"/>
          <p:cNvPicPr>
            <a:picLocks noChangeAspect="1"/>
          </p:cNvPicPr>
          <p:nvPr/>
        </p:nvPicPr>
        <p:blipFill>
          <a:blip r:embed="rId3"/>
          <a:stretch>
            <a:fillRect/>
          </a:stretch>
        </p:blipFill>
        <p:spPr>
          <a:xfrm>
            <a:off x="6339839" y="1368776"/>
            <a:ext cx="4589417" cy="3398815"/>
          </a:xfrm>
          <a:prstGeom prst="rect">
            <a:avLst/>
          </a:prstGeom>
        </p:spPr>
      </p:pic>
    </p:spTree>
    <p:extLst>
      <p:ext uri="{BB962C8B-B14F-4D97-AF65-F5344CB8AC3E}">
        <p14:creationId xmlns:p14="http://schemas.microsoft.com/office/powerpoint/2010/main" val="2390061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500" dirty="0" smtClean="0">
                <a:latin typeface="Algerian" panose="04020705040A02060702" pitchFamily="82" charset="0"/>
              </a:rPr>
              <a:t>3.1.3 revenue and product INFORMATION</a:t>
            </a:r>
            <a:endParaRPr lang="en-US" sz="2500" dirty="0">
              <a:latin typeface="Algerian" panose="04020705040A02060702" pitchFamily="82" charset="0"/>
            </a:endParaRPr>
          </a:p>
        </p:txBody>
      </p:sp>
      <p:sp>
        <p:nvSpPr>
          <p:cNvPr id="11" name="TextBox 10"/>
          <p:cNvSpPr txBox="1"/>
          <p:nvPr/>
        </p:nvSpPr>
        <p:spPr>
          <a:xfrm>
            <a:off x="1053738" y="5634445"/>
            <a:ext cx="10057813" cy="1015663"/>
          </a:xfrm>
          <a:prstGeom prst="rect">
            <a:avLst/>
          </a:prstGeom>
          <a:noFill/>
        </p:spPr>
        <p:txBody>
          <a:bodyPr wrap="square" rtlCol="0">
            <a:spAutoFit/>
          </a:bodyPr>
          <a:lstStyle/>
          <a:p>
            <a:r>
              <a:rPr lang="en-US" sz="1200" dirty="0"/>
              <a:t>COMMENTS</a:t>
            </a:r>
            <a:r>
              <a:rPr lang="en-US" dirty="0"/>
              <a:t>:</a:t>
            </a:r>
          </a:p>
          <a:p>
            <a:pPr marL="285750" indent="-285750">
              <a:buFont typeface="Arial" panose="020B0604020202020204" pitchFamily="34" charset="0"/>
              <a:buChar char="•"/>
            </a:pPr>
            <a:r>
              <a:rPr lang="en-US" sz="1400" dirty="0" smtClean="0"/>
              <a:t>Bikes category generated the most revenue followed by components .</a:t>
            </a:r>
          </a:p>
          <a:p>
            <a:pPr marL="285750" indent="-285750">
              <a:buFont typeface="Arial" panose="020B0604020202020204" pitchFamily="34" charset="0"/>
              <a:buChar char="•"/>
            </a:pPr>
            <a:r>
              <a:rPr lang="en-US" sz="1400" dirty="0"/>
              <a:t>Between 2011 and 2013, the revenue generated by the bike sales improved to a peak of $36.27m in 2013.</a:t>
            </a:r>
          </a:p>
          <a:p>
            <a:pPr marL="285750" indent="-285750">
              <a:buFont typeface="Arial" panose="020B0604020202020204" pitchFamily="34" charset="0"/>
              <a:buChar char="•"/>
            </a:pPr>
            <a:r>
              <a:rPr lang="en-US" sz="1400" dirty="0"/>
              <a:t>Components category showed similar positive gain in revenue</a:t>
            </a:r>
            <a:r>
              <a:rPr lang="en-US" sz="1400" dirty="0" smtClean="0"/>
              <a:t>.</a:t>
            </a:r>
            <a:endParaRPr lang="en-US" sz="1400" dirty="0"/>
          </a:p>
        </p:txBody>
      </p:sp>
      <p:pic>
        <p:nvPicPr>
          <p:cNvPr id="9" name="Picture 8"/>
          <p:cNvPicPr>
            <a:picLocks noChangeAspect="1"/>
          </p:cNvPicPr>
          <p:nvPr/>
        </p:nvPicPr>
        <p:blipFill>
          <a:blip r:embed="rId2"/>
          <a:stretch>
            <a:fillRect/>
          </a:stretch>
        </p:blipFill>
        <p:spPr>
          <a:xfrm>
            <a:off x="1254405" y="949233"/>
            <a:ext cx="4928681" cy="4493624"/>
          </a:xfrm>
          <a:prstGeom prst="rect">
            <a:avLst/>
          </a:prstGeom>
        </p:spPr>
      </p:pic>
      <p:pic>
        <p:nvPicPr>
          <p:cNvPr id="12" name="Picture 11"/>
          <p:cNvPicPr>
            <a:picLocks noChangeAspect="1"/>
          </p:cNvPicPr>
          <p:nvPr/>
        </p:nvPicPr>
        <p:blipFill>
          <a:blip r:embed="rId3"/>
          <a:stretch>
            <a:fillRect/>
          </a:stretch>
        </p:blipFill>
        <p:spPr>
          <a:xfrm>
            <a:off x="6348919" y="949233"/>
            <a:ext cx="5634075" cy="4493623"/>
          </a:xfrm>
          <a:prstGeom prst="rect">
            <a:avLst/>
          </a:prstGeom>
        </p:spPr>
      </p:pic>
    </p:spTree>
    <p:extLst>
      <p:ext uri="{BB962C8B-B14F-4D97-AF65-F5344CB8AC3E}">
        <p14:creationId xmlns:p14="http://schemas.microsoft.com/office/powerpoint/2010/main" val="2673854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fontScale="90000"/>
          </a:bodyPr>
          <a:lstStyle/>
          <a:p>
            <a:r>
              <a:rPr lang="en-US" sz="2500" dirty="0" smtClean="0">
                <a:latin typeface="Algerian" panose="04020705040A02060702" pitchFamily="82" charset="0"/>
              </a:rPr>
              <a:t>3.1.3 revenue and product INFORMATION cont’d</a:t>
            </a:r>
            <a:endParaRPr lang="en-US" sz="2500" dirty="0">
              <a:latin typeface="Algerian" panose="04020705040A02060702" pitchFamily="82" charset="0"/>
            </a:endParaRPr>
          </a:p>
        </p:txBody>
      </p:sp>
      <p:sp>
        <p:nvSpPr>
          <p:cNvPr id="11" name="TextBox 10"/>
          <p:cNvSpPr txBox="1"/>
          <p:nvPr/>
        </p:nvSpPr>
        <p:spPr>
          <a:xfrm>
            <a:off x="1105989" y="4894217"/>
            <a:ext cx="10057813" cy="1231106"/>
          </a:xfrm>
          <a:prstGeom prst="rect">
            <a:avLst/>
          </a:prstGeom>
          <a:noFill/>
        </p:spPr>
        <p:txBody>
          <a:bodyPr wrap="square" rtlCol="0">
            <a:spAutoFit/>
          </a:bodyPr>
          <a:lstStyle/>
          <a:p>
            <a:r>
              <a:rPr lang="en-US" sz="1200" dirty="0"/>
              <a:t>COMMENTS</a:t>
            </a:r>
            <a:r>
              <a:rPr lang="en-US" dirty="0"/>
              <a:t>:</a:t>
            </a:r>
          </a:p>
          <a:p>
            <a:pPr marL="285750" indent="-285750">
              <a:buFont typeface="Arial" panose="020B0604020202020204" pitchFamily="34" charset="0"/>
              <a:buChar char="•"/>
            </a:pPr>
            <a:r>
              <a:rPr lang="en-US" sz="1400" dirty="0" smtClean="0"/>
              <a:t>The Bike market generated most revenue from both sales channel.</a:t>
            </a:r>
          </a:p>
          <a:p>
            <a:pPr marL="285750" indent="-285750">
              <a:buFont typeface="Arial" panose="020B0604020202020204" pitchFamily="34" charset="0"/>
              <a:buChar char="•"/>
            </a:pPr>
            <a:r>
              <a:rPr lang="en-US" sz="1400" dirty="0" smtClean="0"/>
              <a:t>All revenue from the Components category came from the Reseller sales.</a:t>
            </a:r>
          </a:p>
          <a:p>
            <a:pPr marL="285750" indent="-285750">
              <a:buFont typeface="Arial" panose="020B0604020202020204" pitchFamily="34" charset="0"/>
              <a:buChar char="•"/>
            </a:pPr>
            <a:r>
              <a:rPr lang="en-US" sz="1400" dirty="0" smtClean="0"/>
              <a:t>The Reseller bike market represented more than twice the Online bike market in terms of revenue generated.</a:t>
            </a:r>
          </a:p>
          <a:p>
            <a:pPr marL="285750" indent="-285750">
              <a:buFont typeface="Arial" panose="020B0604020202020204" pitchFamily="34" charset="0"/>
              <a:buChar char="•"/>
            </a:pPr>
            <a:endParaRPr lang="en-US" sz="1400" dirty="0"/>
          </a:p>
        </p:txBody>
      </p:sp>
      <p:sp>
        <p:nvSpPr>
          <p:cNvPr id="8" name="TextBox 7"/>
          <p:cNvSpPr txBox="1"/>
          <p:nvPr/>
        </p:nvSpPr>
        <p:spPr>
          <a:xfrm>
            <a:off x="2514123" y="1020287"/>
            <a:ext cx="2263276" cy="307777"/>
          </a:xfrm>
          <a:prstGeom prst="rect">
            <a:avLst/>
          </a:prstGeom>
          <a:noFill/>
        </p:spPr>
        <p:txBody>
          <a:bodyPr wrap="square" rtlCol="0">
            <a:spAutoFit/>
          </a:bodyPr>
          <a:lstStyle/>
          <a:p>
            <a:r>
              <a:rPr lang="en-US" sz="1400" dirty="0" smtClean="0"/>
              <a:t>RESELLER SALES</a:t>
            </a:r>
            <a:endParaRPr lang="en-US" sz="1400" dirty="0"/>
          </a:p>
        </p:txBody>
      </p:sp>
      <p:sp>
        <p:nvSpPr>
          <p:cNvPr id="9" name="TextBox 8"/>
          <p:cNvSpPr txBox="1"/>
          <p:nvPr/>
        </p:nvSpPr>
        <p:spPr>
          <a:xfrm>
            <a:off x="7290076" y="1010465"/>
            <a:ext cx="2186260" cy="307777"/>
          </a:xfrm>
          <a:prstGeom prst="rect">
            <a:avLst/>
          </a:prstGeom>
          <a:noFill/>
        </p:spPr>
        <p:txBody>
          <a:bodyPr wrap="square" rtlCol="0">
            <a:spAutoFit/>
          </a:bodyPr>
          <a:lstStyle/>
          <a:p>
            <a:r>
              <a:rPr lang="en-US" sz="1400" dirty="0" smtClean="0"/>
              <a:t>ONLINE SALES </a:t>
            </a:r>
            <a:endParaRPr lang="en-US" sz="1400" dirty="0"/>
          </a:p>
        </p:txBody>
      </p:sp>
      <p:pic>
        <p:nvPicPr>
          <p:cNvPr id="3" name="Picture 2"/>
          <p:cNvPicPr>
            <a:picLocks noChangeAspect="1"/>
          </p:cNvPicPr>
          <p:nvPr/>
        </p:nvPicPr>
        <p:blipFill>
          <a:blip r:embed="rId2"/>
          <a:stretch>
            <a:fillRect/>
          </a:stretch>
        </p:blipFill>
        <p:spPr>
          <a:xfrm>
            <a:off x="1431847" y="1318242"/>
            <a:ext cx="4289684" cy="3665538"/>
          </a:xfrm>
          <a:prstGeom prst="rect">
            <a:avLst/>
          </a:prstGeom>
        </p:spPr>
      </p:pic>
      <p:pic>
        <p:nvPicPr>
          <p:cNvPr id="4" name="Picture 3"/>
          <p:cNvPicPr>
            <a:picLocks noChangeAspect="1"/>
          </p:cNvPicPr>
          <p:nvPr/>
        </p:nvPicPr>
        <p:blipFill>
          <a:blip r:embed="rId3"/>
          <a:stretch>
            <a:fillRect/>
          </a:stretch>
        </p:blipFill>
        <p:spPr>
          <a:xfrm>
            <a:off x="6299397" y="1318242"/>
            <a:ext cx="4499232" cy="3665538"/>
          </a:xfrm>
          <a:prstGeom prst="rect">
            <a:avLst/>
          </a:prstGeom>
        </p:spPr>
      </p:pic>
    </p:spTree>
    <p:extLst>
      <p:ext uri="{BB962C8B-B14F-4D97-AF65-F5344CB8AC3E}">
        <p14:creationId xmlns:p14="http://schemas.microsoft.com/office/powerpoint/2010/main" val="20439551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500" dirty="0" smtClean="0">
                <a:latin typeface="Algerian" panose="04020705040A02060702" pitchFamily="82" charset="0"/>
              </a:rPr>
              <a:t>3.1.4 revenue and product INFORMATION</a:t>
            </a:r>
            <a:endParaRPr lang="en-US" sz="2500" dirty="0">
              <a:latin typeface="Algerian" panose="04020705040A02060702" pitchFamily="82" charset="0"/>
            </a:endParaRPr>
          </a:p>
        </p:txBody>
      </p:sp>
      <p:sp>
        <p:nvSpPr>
          <p:cNvPr id="11" name="TextBox 10"/>
          <p:cNvSpPr txBox="1"/>
          <p:nvPr/>
        </p:nvSpPr>
        <p:spPr>
          <a:xfrm>
            <a:off x="1088572" y="5121507"/>
            <a:ext cx="10057813" cy="1015663"/>
          </a:xfrm>
          <a:prstGeom prst="rect">
            <a:avLst/>
          </a:prstGeom>
          <a:noFill/>
        </p:spPr>
        <p:txBody>
          <a:bodyPr wrap="square" rtlCol="0">
            <a:spAutoFit/>
          </a:bodyPr>
          <a:lstStyle/>
          <a:p>
            <a:r>
              <a:rPr lang="en-US" sz="1200" dirty="0"/>
              <a:t>COMMENTS</a:t>
            </a:r>
            <a:r>
              <a:rPr lang="en-US" dirty="0"/>
              <a:t>:</a:t>
            </a:r>
          </a:p>
          <a:p>
            <a:pPr marL="285750" indent="-285750">
              <a:buFont typeface="Arial" panose="020B0604020202020204" pitchFamily="34" charset="0"/>
              <a:buChar char="•"/>
            </a:pPr>
            <a:r>
              <a:rPr lang="en-US" sz="1400" dirty="0" smtClean="0"/>
              <a:t>Bikes category generated the highest revenue year in year out for both Reseller and Online sales Channels .</a:t>
            </a:r>
            <a:endParaRPr lang="en-US" sz="1400" dirty="0"/>
          </a:p>
          <a:p>
            <a:pPr marL="285750" indent="-285750">
              <a:buFont typeface="Arial" panose="020B0604020202020204" pitchFamily="34" charset="0"/>
              <a:buChar char="•"/>
            </a:pPr>
            <a:r>
              <a:rPr lang="en-US" sz="1400" dirty="0" smtClean="0"/>
              <a:t>The component category was only sold through the reseller channels .</a:t>
            </a:r>
          </a:p>
          <a:p>
            <a:pPr marL="285750" indent="-285750">
              <a:buFont typeface="Arial" panose="020B0604020202020204" pitchFamily="34" charset="0"/>
              <a:buChar char="•"/>
            </a:pPr>
            <a:r>
              <a:rPr lang="en-US" sz="1400" dirty="0" smtClean="0"/>
              <a:t>The year 2013, had improved bike sales through both sales channels and generated the highest revenue.</a:t>
            </a:r>
            <a:endParaRPr lang="en-US" sz="1400" dirty="0"/>
          </a:p>
        </p:txBody>
      </p:sp>
      <p:sp>
        <p:nvSpPr>
          <p:cNvPr id="8" name="TextBox 7"/>
          <p:cNvSpPr txBox="1"/>
          <p:nvPr/>
        </p:nvSpPr>
        <p:spPr>
          <a:xfrm>
            <a:off x="2952461" y="953721"/>
            <a:ext cx="2263276" cy="307777"/>
          </a:xfrm>
          <a:prstGeom prst="rect">
            <a:avLst/>
          </a:prstGeom>
          <a:noFill/>
        </p:spPr>
        <p:txBody>
          <a:bodyPr wrap="square" rtlCol="0">
            <a:spAutoFit/>
          </a:bodyPr>
          <a:lstStyle/>
          <a:p>
            <a:r>
              <a:rPr lang="en-US" sz="1400" dirty="0" smtClean="0"/>
              <a:t>RESELLER SALES</a:t>
            </a:r>
            <a:endParaRPr lang="en-US" sz="1400" dirty="0"/>
          </a:p>
        </p:txBody>
      </p:sp>
      <p:sp>
        <p:nvSpPr>
          <p:cNvPr id="9" name="TextBox 8"/>
          <p:cNvSpPr txBox="1"/>
          <p:nvPr/>
        </p:nvSpPr>
        <p:spPr>
          <a:xfrm>
            <a:off x="8073848" y="977740"/>
            <a:ext cx="2186260" cy="307777"/>
          </a:xfrm>
          <a:prstGeom prst="rect">
            <a:avLst/>
          </a:prstGeom>
          <a:noFill/>
        </p:spPr>
        <p:txBody>
          <a:bodyPr wrap="square" rtlCol="0">
            <a:spAutoFit/>
          </a:bodyPr>
          <a:lstStyle/>
          <a:p>
            <a:r>
              <a:rPr lang="en-US" sz="1400" dirty="0" smtClean="0"/>
              <a:t>ONLINE SALES </a:t>
            </a:r>
            <a:endParaRPr lang="en-US" sz="1400" dirty="0"/>
          </a:p>
        </p:txBody>
      </p:sp>
      <p:pic>
        <p:nvPicPr>
          <p:cNvPr id="5" name="Picture 4"/>
          <p:cNvPicPr>
            <a:picLocks noChangeAspect="1"/>
          </p:cNvPicPr>
          <p:nvPr/>
        </p:nvPicPr>
        <p:blipFill>
          <a:blip r:embed="rId2"/>
          <a:stretch>
            <a:fillRect/>
          </a:stretch>
        </p:blipFill>
        <p:spPr>
          <a:xfrm>
            <a:off x="6496594" y="1282810"/>
            <a:ext cx="5119270" cy="3875641"/>
          </a:xfrm>
          <a:prstGeom prst="rect">
            <a:avLst/>
          </a:prstGeom>
        </p:spPr>
      </p:pic>
      <p:pic>
        <p:nvPicPr>
          <p:cNvPr id="6" name="Picture 5"/>
          <p:cNvPicPr>
            <a:picLocks noChangeAspect="1"/>
          </p:cNvPicPr>
          <p:nvPr/>
        </p:nvPicPr>
        <p:blipFill>
          <a:blip r:embed="rId3"/>
          <a:stretch>
            <a:fillRect/>
          </a:stretch>
        </p:blipFill>
        <p:spPr>
          <a:xfrm>
            <a:off x="1163181" y="1280160"/>
            <a:ext cx="5237616" cy="3878291"/>
          </a:xfrm>
          <a:prstGeom prst="rect">
            <a:avLst/>
          </a:prstGeom>
        </p:spPr>
      </p:pic>
    </p:spTree>
    <p:extLst>
      <p:ext uri="{BB962C8B-B14F-4D97-AF65-F5344CB8AC3E}">
        <p14:creationId xmlns:p14="http://schemas.microsoft.com/office/powerpoint/2010/main" val="21417598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47631" y="1500196"/>
            <a:ext cx="3410301" cy="4411282"/>
          </a:xfrm>
          <a:prstGeom prst="rect">
            <a:avLst/>
          </a:prstGeom>
        </p:spPr>
      </p:pic>
      <p:pic>
        <p:nvPicPr>
          <p:cNvPr id="5" name="Picture 4"/>
          <p:cNvPicPr>
            <a:picLocks noChangeAspect="1"/>
          </p:cNvPicPr>
          <p:nvPr/>
        </p:nvPicPr>
        <p:blipFill>
          <a:blip r:embed="rId3"/>
          <a:stretch>
            <a:fillRect/>
          </a:stretch>
        </p:blipFill>
        <p:spPr>
          <a:xfrm>
            <a:off x="1367256" y="1463039"/>
            <a:ext cx="4005933" cy="4448439"/>
          </a:xfrm>
          <a:prstGeom prst="rect">
            <a:avLst/>
          </a:prstGeom>
        </p:spPr>
      </p:pic>
      <p:sp>
        <p:nvSpPr>
          <p:cNvPr id="2" name="Title 1"/>
          <p:cNvSpPr>
            <a:spLocks noGrp="1"/>
          </p:cNvSpPr>
          <p:nvPr>
            <p:ph type="title"/>
          </p:nvPr>
        </p:nvSpPr>
        <p:spPr>
          <a:xfrm>
            <a:off x="893218" y="254967"/>
            <a:ext cx="7608756" cy="694267"/>
          </a:xfrm>
        </p:spPr>
        <p:txBody>
          <a:bodyPr>
            <a:normAutofit/>
          </a:bodyPr>
          <a:lstStyle/>
          <a:p>
            <a:r>
              <a:rPr lang="en-US" sz="2500" dirty="0" smtClean="0">
                <a:latin typeface="Algerian" panose="04020705040A02060702" pitchFamily="82" charset="0"/>
              </a:rPr>
              <a:t>3.1.5 revenue and sales channels</a:t>
            </a:r>
            <a:endParaRPr lang="en-US" sz="2500" dirty="0">
              <a:latin typeface="Algerian" panose="04020705040A02060702" pitchFamily="82" charset="0"/>
            </a:endParaRPr>
          </a:p>
        </p:txBody>
      </p:sp>
      <p:sp>
        <p:nvSpPr>
          <p:cNvPr id="7" name="TextBox 6"/>
          <p:cNvSpPr txBox="1"/>
          <p:nvPr/>
        </p:nvSpPr>
        <p:spPr>
          <a:xfrm>
            <a:off x="8817429" y="1252656"/>
            <a:ext cx="3141847" cy="5109091"/>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The Revenue generated  in the southwest region of US showed good patronage with $18m and $5.7m for both Reseller and Online sales.</a:t>
            </a:r>
          </a:p>
          <a:p>
            <a:pPr marL="285750" indent="-285750">
              <a:lnSpc>
                <a:spcPct val="150000"/>
              </a:lnSpc>
              <a:buFont typeface="Arial" panose="020B0604020202020204" pitchFamily="34" charset="0"/>
              <a:buChar char="•"/>
            </a:pPr>
            <a:r>
              <a:rPr lang="en-US" sz="1400" dirty="0" smtClean="0"/>
              <a:t>Australia with the least reseller sales generated the highest revenue in the Online sales.</a:t>
            </a:r>
          </a:p>
          <a:p>
            <a:pPr marL="285750" indent="-285750">
              <a:lnSpc>
                <a:spcPct val="150000"/>
              </a:lnSpc>
              <a:buFont typeface="Arial" panose="020B0604020202020204" pitchFamily="34" charset="0"/>
              <a:buChar char="•"/>
            </a:pPr>
            <a:r>
              <a:rPr lang="en-US" sz="1400" dirty="0" smtClean="0"/>
              <a:t>Online sales in Germany is also higher than the revenue generated through the Reseller sales.</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These suggests a shift towards the online sales channel in these countries.</a:t>
            </a:r>
            <a:endParaRPr lang="en-US" sz="1400" dirty="0"/>
          </a:p>
        </p:txBody>
      </p:sp>
      <p:sp>
        <p:nvSpPr>
          <p:cNvPr id="8" name="TextBox 7"/>
          <p:cNvSpPr txBox="1"/>
          <p:nvPr/>
        </p:nvSpPr>
        <p:spPr>
          <a:xfrm>
            <a:off x="2003225" y="1014684"/>
            <a:ext cx="2263276" cy="307777"/>
          </a:xfrm>
          <a:prstGeom prst="rect">
            <a:avLst/>
          </a:prstGeom>
          <a:noFill/>
        </p:spPr>
        <p:txBody>
          <a:bodyPr wrap="square" rtlCol="0">
            <a:spAutoFit/>
          </a:bodyPr>
          <a:lstStyle/>
          <a:p>
            <a:r>
              <a:rPr lang="en-US" sz="1400" dirty="0" smtClean="0"/>
              <a:t>RESELLER SALES</a:t>
            </a:r>
            <a:endParaRPr lang="en-US" sz="1400" dirty="0"/>
          </a:p>
        </p:txBody>
      </p:sp>
      <p:sp>
        <p:nvSpPr>
          <p:cNvPr id="9" name="TextBox 8"/>
          <p:cNvSpPr txBox="1"/>
          <p:nvPr/>
        </p:nvSpPr>
        <p:spPr>
          <a:xfrm>
            <a:off x="5705116" y="1014685"/>
            <a:ext cx="2186260" cy="307777"/>
          </a:xfrm>
          <a:prstGeom prst="rect">
            <a:avLst/>
          </a:prstGeom>
          <a:noFill/>
        </p:spPr>
        <p:txBody>
          <a:bodyPr wrap="square" rtlCol="0">
            <a:spAutoFit/>
          </a:bodyPr>
          <a:lstStyle/>
          <a:p>
            <a:r>
              <a:rPr lang="en-US" sz="1400" dirty="0" smtClean="0"/>
              <a:t>ONLINE SALES </a:t>
            </a:r>
            <a:endParaRPr lang="en-US" sz="1400" dirty="0"/>
          </a:p>
        </p:txBody>
      </p:sp>
      <p:sp>
        <p:nvSpPr>
          <p:cNvPr id="11" name="Right Arrow 10"/>
          <p:cNvSpPr/>
          <p:nvPr/>
        </p:nvSpPr>
        <p:spPr>
          <a:xfrm>
            <a:off x="5373189" y="2044073"/>
            <a:ext cx="342896" cy="220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1292814" y="5091626"/>
            <a:ext cx="529276" cy="22642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1292814" y="4740079"/>
            <a:ext cx="529276" cy="22642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5447631" y="3365335"/>
            <a:ext cx="297988" cy="248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223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3.3</a:t>
            </a:r>
            <a:r>
              <a:rPr lang="en-US" dirty="0" smtClean="0">
                <a:latin typeface="Algerian" panose="04020705040A02060702" pitchFamily="82" charset="0"/>
              </a:rPr>
              <a:t> </a:t>
            </a:r>
            <a:r>
              <a:rPr lang="en-US" sz="2800" dirty="0" smtClean="0">
                <a:latin typeface="Algerian" panose="04020705040A02060702" pitchFamily="82" charset="0"/>
              </a:rPr>
              <a:t> is the business making profit ? </a:t>
            </a:r>
            <a:endParaRPr lang="en-US" sz="2800" dirty="0">
              <a:latin typeface="Algerian" panose="04020705040A02060702" pitchFamily="82" charset="0"/>
            </a:endParaRPr>
          </a:p>
        </p:txBody>
      </p:sp>
      <p:sp>
        <p:nvSpPr>
          <p:cNvPr id="7" name="TextBox 6"/>
          <p:cNvSpPr txBox="1"/>
          <p:nvPr/>
        </p:nvSpPr>
        <p:spPr>
          <a:xfrm>
            <a:off x="9318171" y="1252656"/>
            <a:ext cx="2641105" cy="3924151"/>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Profit generated over the years was peak of $4.8m in 2013.</a:t>
            </a:r>
          </a:p>
          <a:p>
            <a:pPr marL="285750" indent="-285750">
              <a:lnSpc>
                <a:spcPct val="150000"/>
              </a:lnSpc>
              <a:buFont typeface="Arial" panose="020B0604020202020204" pitchFamily="34" charset="0"/>
              <a:buChar char="•"/>
            </a:pPr>
            <a:r>
              <a:rPr lang="en-US" sz="1400" dirty="0" smtClean="0"/>
              <a:t>Note 2014 has data for Q1 and Q2 only, and also generated $3.4m , about 81% of total profit generated in 2013.</a:t>
            </a:r>
          </a:p>
          <a:p>
            <a:pPr marL="285750" indent="-285750">
              <a:lnSpc>
                <a:spcPct val="150000"/>
              </a:lnSpc>
              <a:buFont typeface="Arial" panose="020B0604020202020204" pitchFamily="34" charset="0"/>
              <a:buChar char="•"/>
            </a:pPr>
            <a:r>
              <a:rPr lang="en-US" sz="1400" dirty="0" smtClean="0"/>
              <a:t>Australia tops the regions as the most profitable with $3.6m</a:t>
            </a:r>
          </a:p>
        </p:txBody>
      </p:sp>
      <p:pic>
        <p:nvPicPr>
          <p:cNvPr id="11" name="Picture 10"/>
          <p:cNvPicPr>
            <a:picLocks noChangeAspect="1"/>
          </p:cNvPicPr>
          <p:nvPr/>
        </p:nvPicPr>
        <p:blipFill>
          <a:blip r:embed="rId2"/>
          <a:stretch>
            <a:fillRect/>
          </a:stretch>
        </p:blipFill>
        <p:spPr>
          <a:xfrm>
            <a:off x="5277394" y="1298380"/>
            <a:ext cx="3902681" cy="4701947"/>
          </a:xfrm>
          <a:prstGeom prst="rect">
            <a:avLst/>
          </a:prstGeom>
        </p:spPr>
      </p:pic>
      <p:pic>
        <p:nvPicPr>
          <p:cNvPr id="12" name="Picture 11"/>
          <p:cNvPicPr>
            <a:picLocks noChangeAspect="1"/>
          </p:cNvPicPr>
          <p:nvPr/>
        </p:nvPicPr>
        <p:blipFill>
          <a:blip r:embed="rId3"/>
          <a:stretch>
            <a:fillRect/>
          </a:stretch>
        </p:blipFill>
        <p:spPr>
          <a:xfrm>
            <a:off x="1132114" y="1252656"/>
            <a:ext cx="3944983" cy="4701947"/>
          </a:xfrm>
          <a:prstGeom prst="rect">
            <a:avLst/>
          </a:prstGeom>
        </p:spPr>
      </p:pic>
    </p:spTree>
    <p:extLst>
      <p:ext uri="{BB962C8B-B14F-4D97-AF65-F5344CB8AC3E}">
        <p14:creationId xmlns:p14="http://schemas.microsoft.com/office/powerpoint/2010/main" val="42454724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3.3 </a:t>
            </a:r>
            <a:r>
              <a:rPr lang="en-US" sz="2800" dirty="0">
                <a:latin typeface="Algerian" panose="04020705040A02060702" pitchFamily="82" charset="0"/>
              </a:rPr>
              <a:t>is the business making profit ? </a:t>
            </a:r>
          </a:p>
        </p:txBody>
      </p:sp>
      <p:sp>
        <p:nvSpPr>
          <p:cNvPr id="8" name="TextBox 7"/>
          <p:cNvSpPr txBox="1"/>
          <p:nvPr/>
        </p:nvSpPr>
        <p:spPr>
          <a:xfrm>
            <a:off x="1016814" y="5377389"/>
            <a:ext cx="8473440" cy="800219"/>
          </a:xfrm>
          <a:prstGeom prst="rect">
            <a:avLst/>
          </a:prstGeom>
          <a:noFill/>
        </p:spPr>
        <p:txBody>
          <a:bodyPr wrap="square" rtlCol="0">
            <a:spAutoFit/>
          </a:bodyPr>
          <a:lstStyle/>
          <a:p>
            <a:r>
              <a:rPr lang="en-US" sz="1200" dirty="0"/>
              <a:t>COMMENTS</a:t>
            </a:r>
            <a:r>
              <a:rPr lang="en-US" dirty="0"/>
              <a:t>:</a:t>
            </a:r>
          </a:p>
          <a:p>
            <a:pPr marL="285750" indent="-285750">
              <a:buFont typeface="Wingdings" panose="05000000000000000000" pitchFamily="2" charset="2"/>
              <a:buChar char="§"/>
            </a:pPr>
            <a:r>
              <a:rPr lang="en-US" sz="1400" dirty="0" smtClean="0"/>
              <a:t>Both sales channels experienced profit through the business period in view except for Q2 2012 , Q2 2013 and Q3 2013  with losses of between $0.4m to $0.25m all from the Reseller channel.</a:t>
            </a:r>
            <a:endParaRPr lang="en-US" sz="1400" dirty="0"/>
          </a:p>
        </p:txBody>
      </p:sp>
      <p:pic>
        <p:nvPicPr>
          <p:cNvPr id="6" name="Picture 5"/>
          <p:cNvPicPr>
            <a:picLocks noChangeAspect="1"/>
          </p:cNvPicPr>
          <p:nvPr/>
        </p:nvPicPr>
        <p:blipFill>
          <a:blip r:embed="rId2"/>
          <a:stretch>
            <a:fillRect/>
          </a:stretch>
        </p:blipFill>
        <p:spPr>
          <a:xfrm>
            <a:off x="925382" y="700804"/>
            <a:ext cx="10341236" cy="4742054"/>
          </a:xfrm>
          <a:prstGeom prst="rect">
            <a:avLst/>
          </a:prstGeom>
        </p:spPr>
      </p:pic>
    </p:spTree>
    <p:extLst>
      <p:ext uri="{BB962C8B-B14F-4D97-AF65-F5344CB8AC3E}">
        <p14:creationId xmlns:p14="http://schemas.microsoft.com/office/powerpoint/2010/main" val="698787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8"/>
            <a:ext cx="8346576" cy="433010"/>
          </a:xfrm>
        </p:spPr>
        <p:txBody>
          <a:bodyPr>
            <a:normAutofit fontScale="90000"/>
          </a:bodyPr>
          <a:lstStyle/>
          <a:p>
            <a:r>
              <a:rPr lang="en-US" sz="2800" dirty="0" smtClean="0">
                <a:latin typeface="Algerian" panose="04020705040A02060702" pitchFamily="82" charset="0"/>
              </a:rPr>
              <a:t>3.3 </a:t>
            </a:r>
            <a:r>
              <a:rPr lang="en-US" sz="2800" dirty="0">
                <a:latin typeface="Algerian" panose="04020705040A02060702" pitchFamily="82" charset="0"/>
              </a:rPr>
              <a:t>is the business making profit </a:t>
            </a:r>
            <a:r>
              <a:rPr lang="en-US" sz="2800" dirty="0" smtClean="0">
                <a:latin typeface="Algerian" panose="04020705040A02060702" pitchFamily="82" charset="0"/>
              </a:rPr>
              <a:t>?</a:t>
            </a:r>
            <a:endParaRPr lang="en-US" sz="2800" dirty="0">
              <a:latin typeface="Algerian" panose="04020705040A02060702" pitchFamily="82" charset="0"/>
            </a:endParaRPr>
          </a:p>
        </p:txBody>
      </p:sp>
      <p:sp>
        <p:nvSpPr>
          <p:cNvPr id="8" name="TextBox 7"/>
          <p:cNvSpPr txBox="1"/>
          <p:nvPr/>
        </p:nvSpPr>
        <p:spPr>
          <a:xfrm>
            <a:off x="962886" y="5373189"/>
            <a:ext cx="10523720" cy="133882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Most regions made profit throughout the years with the exception of Central, Northeast and Southeast region of US with losses in the first 2 quarters of 2014.</a:t>
            </a:r>
          </a:p>
          <a:p>
            <a:pPr marL="285750" indent="-285750">
              <a:lnSpc>
                <a:spcPct val="150000"/>
              </a:lnSpc>
              <a:buFont typeface="Arial" panose="020B0604020202020204" pitchFamily="34" charset="0"/>
              <a:buChar char="•"/>
            </a:pPr>
            <a:r>
              <a:rPr lang="en-US" sz="1400" dirty="0" smtClean="0"/>
              <a:t>The highest yearly generated profit per region </a:t>
            </a:r>
            <a:r>
              <a:rPr lang="en-US" sz="1400" dirty="0"/>
              <a:t>i</a:t>
            </a:r>
            <a:r>
              <a:rPr lang="en-US" sz="1400" dirty="0" smtClean="0"/>
              <a:t>s $1.225m </a:t>
            </a:r>
            <a:r>
              <a:rPr lang="en-US" sz="1400" dirty="0"/>
              <a:t>(</a:t>
            </a:r>
            <a:r>
              <a:rPr lang="en-US" sz="1400" dirty="0" smtClean="0"/>
              <a:t>Australia) in 2013.</a:t>
            </a:r>
            <a:endParaRPr lang="en-US" sz="1400" dirty="0"/>
          </a:p>
        </p:txBody>
      </p:sp>
      <p:pic>
        <p:nvPicPr>
          <p:cNvPr id="4" name="Picture 3"/>
          <p:cNvPicPr>
            <a:picLocks noChangeAspect="1"/>
          </p:cNvPicPr>
          <p:nvPr/>
        </p:nvPicPr>
        <p:blipFill>
          <a:blip r:embed="rId2"/>
          <a:stretch>
            <a:fillRect/>
          </a:stretch>
        </p:blipFill>
        <p:spPr>
          <a:xfrm>
            <a:off x="852985" y="693183"/>
            <a:ext cx="10486029" cy="4680006"/>
          </a:xfrm>
          <a:prstGeom prst="rect">
            <a:avLst/>
          </a:prstGeom>
        </p:spPr>
      </p:pic>
    </p:spTree>
    <p:extLst>
      <p:ext uri="{BB962C8B-B14F-4D97-AF65-F5344CB8AC3E}">
        <p14:creationId xmlns:p14="http://schemas.microsoft.com/office/powerpoint/2010/main" val="2704543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444871" y="1125889"/>
            <a:ext cx="3566469" cy="5152958"/>
          </a:xfrm>
          <a:prstGeom prst="rect">
            <a:avLst/>
          </a:prstGeom>
        </p:spPr>
      </p:pic>
      <p:pic>
        <p:nvPicPr>
          <p:cNvPr id="9" name="Picture 8"/>
          <p:cNvPicPr>
            <a:picLocks noChangeAspect="1"/>
          </p:cNvPicPr>
          <p:nvPr/>
        </p:nvPicPr>
        <p:blipFill>
          <a:blip r:embed="rId3"/>
          <a:stretch>
            <a:fillRect/>
          </a:stretch>
        </p:blipFill>
        <p:spPr>
          <a:xfrm>
            <a:off x="1602377" y="1125889"/>
            <a:ext cx="3728221" cy="5152958"/>
          </a:xfrm>
          <a:prstGeom prst="rect">
            <a:avLst/>
          </a:prstGeom>
        </p:spPr>
      </p:pic>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3.3</a:t>
            </a:r>
            <a:r>
              <a:rPr lang="en-US" dirty="0" smtClean="0">
                <a:latin typeface="Algerian" panose="04020705040A02060702" pitchFamily="82" charset="0"/>
              </a:rPr>
              <a:t> </a:t>
            </a:r>
            <a:r>
              <a:rPr lang="en-US" sz="2800" dirty="0">
                <a:latin typeface="Algerian" panose="04020705040A02060702" pitchFamily="82" charset="0"/>
              </a:rPr>
              <a:t>is the business making profit ? yes</a:t>
            </a:r>
          </a:p>
        </p:txBody>
      </p:sp>
      <p:sp>
        <p:nvSpPr>
          <p:cNvPr id="8" name="TextBox 7"/>
          <p:cNvSpPr txBox="1"/>
          <p:nvPr/>
        </p:nvSpPr>
        <p:spPr>
          <a:xfrm>
            <a:off x="9125613" y="919114"/>
            <a:ext cx="2918342" cy="3493264"/>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All regions made profits through online sales with Australia at the top of the list ($3.69m)</a:t>
            </a:r>
            <a:r>
              <a:rPr lang="en-US" sz="1400" dirty="0"/>
              <a:t>,</a:t>
            </a:r>
            <a:r>
              <a:rPr lang="en-US" sz="1400" dirty="0" smtClean="0"/>
              <a:t> </a:t>
            </a:r>
            <a:r>
              <a:rPr lang="en-US" sz="1400" dirty="0"/>
              <a:t>a</a:t>
            </a:r>
            <a:r>
              <a:rPr lang="en-US" sz="1400" dirty="0" smtClean="0"/>
              <a:t> trend to show shift towards digital.</a:t>
            </a:r>
          </a:p>
          <a:p>
            <a:pPr marL="285750" indent="-285750">
              <a:lnSpc>
                <a:spcPct val="150000"/>
              </a:lnSpc>
              <a:buFont typeface="Arial" panose="020B0604020202020204" pitchFamily="34" charset="0"/>
              <a:buChar char="•"/>
            </a:pPr>
            <a:r>
              <a:rPr lang="en-US" sz="1400" dirty="0" smtClean="0"/>
              <a:t>While through the reseller channel, Australia made the biggest loss ($0.11m), followed by Germany.</a:t>
            </a:r>
          </a:p>
          <a:p>
            <a:endParaRPr lang="en-US" sz="1400" dirty="0"/>
          </a:p>
        </p:txBody>
      </p:sp>
      <p:sp>
        <p:nvSpPr>
          <p:cNvPr id="7" name="TextBox 6"/>
          <p:cNvSpPr txBox="1"/>
          <p:nvPr/>
        </p:nvSpPr>
        <p:spPr>
          <a:xfrm>
            <a:off x="2434320" y="818112"/>
            <a:ext cx="2263276" cy="307777"/>
          </a:xfrm>
          <a:prstGeom prst="rect">
            <a:avLst/>
          </a:prstGeom>
          <a:noFill/>
        </p:spPr>
        <p:txBody>
          <a:bodyPr wrap="square" rtlCol="0">
            <a:spAutoFit/>
          </a:bodyPr>
          <a:lstStyle/>
          <a:p>
            <a:r>
              <a:rPr lang="en-US" sz="1400" dirty="0" smtClean="0"/>
              <a:t>RESELLER SALES</a:t>
            </a:r>
            <a:endParaRPr lang="en-US" sz="1400" dirty="0"/>
          </a:p>
        </p:txBody>
      </p:sp>
      <p:sp>
        <p:nvSpPr>
          <p:cNvPr id="10" name="TextBox 9"/>
          <p:cNvSpPr txBox="1"/>
          <p:nvPr/>
        </p:nvSpPr>
        <p:spPr>
          <a:xfrm>
            <a:off x="6366600" y="818112"/>
            <a:ext cx="2186260" cy="307777"/>
          </a:xfrm>
          <a:prstGeom prst="rect">
            <a:avLst/>
          </a:prstGeom>
          <a:noFill/>
        </p:spPr>
        <p:txBody>
          <a:bodyPr wrap="square" rtlCol="0">
            <a:spAutoFit/>
          </a:bodyPr>
          <a:lstStyle/>
          <a:p>
            <a:r>
              <a:rPr lang="en-US" sz="1400" dirty="0" smtClean="0"/>
              <a:t>ONLINE SALES </a:t>
            </a:r>
            <a:endParaRPr lang="en-US" sz="1400" dirty="0"/>
          </a:p>
        </p:txBody>
      </p:sp>
      <p:sp>
        <p:nvSpPr>
          <p:cNvPr id="5" name="Down Arrow 4"/>
          <p:cNvSpPr/>
          <p:nvPr/>
        </p:nvSpPr>
        <p:spPr>
          <a:xfrm>
            <a:off x="4088365" y="4184468"/>
            <a:ext cx="113212" cy="122790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7576457" y="4632960"/>
            <a:ext cx="113211" cy="10101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554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3.3</a:t>
            </a:r>
            <a:r>
              <a:rPr lang="en-US" dirty="0" smtClean="0">
                <a:latin typeface="Algerian" panose="04020705040A02060702" pitchFamily="82" charset="0"/>
              </a:rPr>
              <a:t> </a:t>
            </a:r>
            <a:r>
              <a:rPr lang="en-US" sz="2800" dirty="0">
                <a:latin typeface="Algerian" panose="04020705040A02060702" pitchFamily="82" charset="0"/>
              </a:rPr>
              <a:t>is the business making profit </a:t>
            </a:r>
            <a:r>
              <a:rPr lang="en-US" sz="2800" dirty="0" smtClean="0">
                <a:latin typeface="Algerian" panose="04020705040A02060702" pitchFamily="82" charset="0"/>
              </a:rPr>
              <a:t>?</a:t>
            </a:r>
            <a:endParaRPr lang="en-US" sz="2800" dirty="0">
              <a:latin typeface="Algerian" panose="04020705040A02060702" pitchFamily="82" charset="0"/>
            </a:endParaRPr>
          </a:p>
        </p:txBody>
      </p:sp>
      <p:sp>
        <p:nvSpPr>
          <p:cNvPr id="7" name="TextBox 6"/>
          <p:cNvSpPr txBox="1"/>
          <p:nvPr/>
        </p:nvSpPr>
        <p:spPr>
          <a:xfrm>
            <a:off x="1093304" y="5776498"/>
            <a:ext cx="10793274" cy="584775"/>
          </a:xfrm>
          <a:prstGeom prst="rect">
            <a:avLst/>
          </a:prstGeom>
          <a:noFill/>
        </p:spPr>
        <p:txBody>
          <a:bodyPr wrap="square" rtlCol="0">
            <a:spAutoFit/>
          </a:bodyPr>
          <a:lstStyle/>
          <a:p>
            <a:r>
              <a:rPr lang="en-US" sz="1200" dirty="0"/>
              <a:t>COMMENTS</a:t>
            </a:r>
            <a:r>
              <a:rPr lang="en-US" dirty="0"/>
              <a:t>:</a:t>
            </a:r>
          </a:p>
          <a:p>
            <a:pPr marL="285750" indent="-285750">
              <a:buFont typeface="Arial" panose="020B0604020202020204" pitchFamily="34" charset="0"/>
              <a:buChar char="•"/>
            </a:pPr>
            <a:r>
              <a:rPr lang="en-US" sz="1400" dirty="0" smtClean="0"/>
              <a:t>The Bikes product category generated the most profit year in year out followed by components.</a:t>
            </a:r>
            <a:endParaRPr lang="en-US" sz="1400" dirty="0"/>
          </a:p>
        </p:txBody>
      </p:sp>
      <p:pic>
        <p:nvPicPr>
          <p:cNvPr id="9" name="Picture 8"/>
          <p:cNvPicPr>
            <a:picLocks noChangeAspect="1"/>
          </p:cNvPicPr>
          <p:nvPr/>
        </p:nvPicPr>
        <p:blipFill>
          <a:blip r:embed="rId2"/>
          <a:stretch>
            <a:fillRect/>
          </a:stretch>
        </p:blipFill>
        <p:spPr>
          <a:xfrm>
            <a:off x="1085416" y="1219199"/>
            <a:ext cx="10021168" cy="4557299"/>
          </a:xfrm>
          <a:prstGeom prst="rect">
            <a:avLst/>
          </a:prstGeom>
        </p:spPr>
      </p:pic>
      <p:sp>
        <p:nvSpPr>
          <p:cNvPr id="10" name="TextBox 9"/>
          <p:cNvSpPr txBox="1"/>
          <p:nvPr/>
        </p:nvSpPr>
        <p:spPr>
          <a:xfrm>
            <a:off x="1093304" y="949234"/>
            <a:ext cx="4906902" cy="307777"/>
          </a:xfrm>
          <a:prstGeom prst="rect">
            <a:avLst/>
          </a:prstGeom>
          <a:noFill/>
        </p:spPr>
        <p:txBody>
          <a:bodyPr wrap="square" rtlCol="0">
            <a:spAutoFit/>
          </a:bodyPr>
          <a:lstStyle/>
          <a:p>
            <a:r>
              <a:rPr lang="en-US" sz="1400" b="1" dirty="0" smtClean="0"/>
              <a:t>PROFIT BY PRODUCT CATEGORY</a:t>
            </a:r>
            <a:endParaRPr lang="en-US" sz="1400" b="1" dirty="0"/>
          </a:p>
        </p:txBody>
      </p:sp>
    </p:spTree>
    <p:extLst>
      <p:ext uri="{BB962C8B-B14F-4D97-AF65-F5344CB8AC3E}">
        <p14:creationId xmlns:p14="http://schemas.microsoft.com/office/powerpoint/2010/main" val="7813899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560319" y="261256"/>
            <a:ext cx="4649752" cy="706745"/>
          </a:xfrm>
        </p:spPr>
        <p:txBody>
          <a:bodyPr>
            <a:normAutofit fontScale="90000"/>
          </a:bodyPr>
          <a:lstStyle/>
          <a:p>
            <a:r>
              <a:rPr lang="en-US" sz="4000" dirty="0">
                <a:latin typeface="Algerian" panose="04020705040A02060702" pitchFamily="82" charset="0"/>
              </a:rPr>
              <a:t>TABLE OF CONTENT</a:t>
            </a:r>
          </a:p>
        </p:txBody>
      </p:sp>
      <p:sp>
        <p:nvSpPr>
          <p:cNvPr id="3" name="Subtitle 2"/>
          <p:cNvSpPr>
            <a:spLocks noGrp="1"/>
          </p:cNvSpPr>
          <p:nvPr>
            <p:ph type="subTitle" idx="1"/>
          </p:nvPr>
        </p:nvSpPr>
        <p:spPr>
          <a:xfrm>
            <a:off x="931817" y="1194421"/>
            <a:ext cx="10014856" cy="4971247"/>
          </a:xfrm>
          <a:noFill/>
          <a:ln>
            <a:noFill/>
          </a:ln>
        </p:spPr>
        <p:txBody>
          <a:bodyPr>
            <a:noAutofit/>
          </a:bodyPr>
          <a:lstStyle/>
          <a:p>
            <a:pPr marL="514350" indent="-514350" algn="l">
              <a:buFont typeface="+mj-lt"/>
              <a:buAutoNum type="arabicPeriod"/>
            </a:pPr>
            <a:r>
              <a:rPr lang="en-US" sz="2600" dirty="0">
                <a:solidFill>
                  <a:schemeClr val="tx1"/>
                </a:solidFill>
                <a:latin typeface="Algerian" panose="04020705040A02060702" pitchFamily="82" charset="0"/>
              </a:rPr>
              <a:t>Business overview</a:t>
            </a:r>
          </a:p>
          <a:p>
            <a:pPr marL="514350" indent="-514350" algn="l">
              <a:buFont typeface="+mj-lt"/>
              <a:buAutoNum type="arabicPeriod"/>
            </a:pPr>
            <a:r>
              <a:rPr lang="en-US" sz="2600" dirty="0">
                <a:solidFill>
                  <a:schemeClr val="tx1"/>
                </a:solidFill>
                <a:latin typeface="Algerian" panose="04020705040A02060702" pitchFamily="82" charset="0"/>
              </a:rPr>
              <a:t>Executive summary</a:t>
            </a:r>
          </a:p>
          <a:p>
            <a:pPr marL="514350" indent="-514350" algn="l">
              <a:buFont typeface="+mj-lt"/>
              <a:buAutoNum type="arabicPeriod"/>
            </a:pPr>
            <a:r>
              <a:rPr lang="en-US" sz="2600" dirty="0">
                <a:solidFill>
                  <a:schemeClr val="tx1"/>
                </a:solidFill>
                <a:latin typeface="Algerian" panose="04020705040A02060702" pitchFamily="82" charset="0"/>
              </a:rPr>
              <a:t>Financial and demographics performance</a:t>
            </a:r>
          </a:p>
          <a:p>
            <a:pPr marL="514350" indent="-514350" algn="l">
              <a:buFont typeface="+mj-lt"/>
              <a:buAutoNum type="arabicPeriod"/>
            </a:pPr>
            <a:r>
              <a:rPr lang="en-US" sz="2600" dirty="0">
                <a:solidFill>
                  <a:schemeClr val="tx1"/>
                </a:solidFill>
                <a:latin typeface="Algerian" panose="04020705040A02060702" pitchFamily="82" charset="0"/>
              </a:rPr>
              <a:t>Market share and competitors</a:t>
            </a:r>
          </a:p>
          <a:p>
            <a:pPr marL="514350" indent="-514350" algn="l">
              <a:buFont typeface="+mj-lt"/>
              <a:buAutoNum type="arabicPeriod"/>
            </a:pPr>
            <a:r>
              <a:rPr lang="en-US" sz="2600" dirty="0">
                <a:solidFill>
                  <a:schemeClr val="tx1"/>
                </a:solidFill>
                <a:latin typeface="Algerian" panose="04020705040A02060702" pitchFamily="82" charset="0"/>
              </a:rPr>
              <a:t>Market basket analysis</a:t>
            </a:r>
          </a:p>
          <a:p>
            <a:pPr marL="514350" indent="-514350" algn="l">
              <a:buFont typeface="+mj-lt"/>
              <a:buAutoNum type="arabicPeriod"/>
            </a:pPr>
            <a:r>
              <a:rPr lang="en-US" sz="2600" dirty="0">
                <a:solidFill>
                  <a:schemeClr val="tx1"/>
                </a:solidFill>
                <a:latin typeface="Algerian" panose="04020705040A02060702" pitchFamily="82" charset="0"/>
              </a:rPr>
              <a:t>SALES FORECAST</a:t>
            </a:r>
          </a:p>
          <a:p>
            <a:pPr marL="514350" indent="-514350" algn="l">
              <a:buFont typeface="+mj-lt"/>
              <a:buAutoNum type="arabicPeriod"/>
            </a:pPr>
            <a:r>
              <a:rPr lang="en-US" sz="2600" dirty="0">
                <a:solidFill>
                  <a:schemeClr val="tx1"/>
                </a:solidFill>
                <a:latin typeface="Algerian" panose="04020705040A02060702" pitchFamily="82" charset="0"/>
              </a:rPr>
              <a:t>Conclusion </a:t>
            </a:r>
            <a:endParaRPr lang="en-US" sz="2600" dirty="0" smtClean="0">
              <a:solidFill>
                <a:schemeClr val="tx1"/>
              </a:solidFill>
              <a:latin typeface="Algerian" panose="04020705040A02060702" pitchFamily="82" charset="0"/>
            </a:endParaRPr>
          </a:p>
          <a:p>
            <a:pPr marL="514350" indent="-514350" algn="l">
              <a:buFont typeface="+mj-lt"/>
              <a:buAutoNum type="arabicPeriod"/>
            </a:pPr>
            <a:r>
              <a:rPr lang="en-US" sz="2600" dirty="0" err="1" smtClean="0">
                <a:solidFill>
                  <a:schemeClr val="tx1"/>
                </a:solidFill>
                <a:latin typeface="Algerian" panose="04020705040A02060702" pitchFamily="82" charset="0"/>
              </a:rPr>
              <a:t>Ahg</a:t>
            </a:r>
            <a:r>
              <a:rPr lang="en-US" sz="2600" dirty="0" smtClean="0">
                <a:solidFill>
                  <a:schemeClr val="tx1"/>
                </a:solidFill>
                <a:latin typeface="Algerian" panose="04020705040A02060702" pitchFamily="82" charset="0"/>
              </a:rPr>
              <a:t> </a:t>
            </a:r>
            <a:r>
              <a:rPr lang="en-US" sz="2600" dirty="0">
                <a:solidFill>
                  <a:schemeClr val="tx1"/>
                </a:solidFill>
                <a:latin typeface="Algerian" panose="04020705040A02060702" pitchFamily="82" charset="0"/>
              </a:rPr>
              <a:t>strategy</a:t>
            </a:r>
          </a:p>
          <a:p>
            <a:pPr marL="514350" indent="-514350" algn="l">
              <a:buFont typeface="+mj-lt"/>
              <a:buAutoNum type="arabicPeriod"/>
            </a:pPr>
            <a:r>
              <a:rPr lang="en-US" sz="2600" dirty="0" smtClean="0">
                <a:solidFill>
                  <a:schemeClr val="tx1"/>
                </a:solidFill>
                <a:latin typeface="Algerian" panose="04020705040A02060702" pitchFamily="82" charset="0"/>
              </a:rPr>
              <a:t>recommendation</a:t>
            </a:r>
            <a:endParaRPr lang="en-US" sz="2600" dirty="0">
              <a:solidFill>
                <a:schemeClr val="tx1"/>
              </a:solidFill>
              <a:latin typeface="Algerian" panose="04020705040A02060702"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114" y="580875"/>
            <a:ext cx="3124200" cy="1227092"/>
          </a:xfrm>
          <a:prstGeom prst="rect">
            <a:avLst/>
          </a:prstGeom>
        </p:spPr>
      </p:pic>
    </p:spTree>
    <p:extLst>
      <p:ext uri="{BB962C8B-B14F-4D97-AF65-F5344CB8AC3E}">
        <p14:creationId xmlns:p14="http://schemas.microsoft.com/office/powerpoint/2010/main" val="970232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3.3</a:t>
            </a:r>
            <a:r>
              <a:rPr lang="en-US" dirty="0" smtClean="0">
                <a:latin typeface="Algerian" panose="04020705040A02060702" pitchFamily="82" charset="0"/>
              </a:rPr>
              <a:t> </a:t>
            </a:r>
            <a:r>
              <a:rPr lang="en-US" sz="2800" dirty="0">
                <a:latin typeface="Algerian" panose="04020705040A02060702" pitchFamily="82" charset="0"/>
              </a:rPr>
              <a:t>is the business making profit ? yes</a:t>
            </a:r>
          </a:p>
        </p:txBody>
      </p:sp>
      <p:sp>
        <p:nvSpPr>
          <p:cNvPr id="7" name="TextBox 6"/>
          <p:cNvSpPr txBox="1"/>
          <p:nvPr/>
        </p:nvSpPr>
        <p:spPr>
          <a:xfrm>
            <a:off x="1093304" y="5776498"/>
            <a:ext cx="10793274" cy="584775"/>
          </a:xfrm>
          <a:prstGeom prst="rect">
            <a:avLst/>
          </a:prstGeom>
          <a:noFill/>
        </p:spPr>
        <p:txBody>
          <a:bodyPr wrap="square" rtlCol="0">
            <a:spAutoFit/>
          </a:bodyPr>
          <a:lstStyle/>
          <a:p>
            <a:r>
              <a:rPr lang="en-US" sz="1200" dirty="0"/>
              <a:t>COMMENTS</a:t>
            </a:r>
            <a:r>
              <a:rPr lang="en-US" dirty="0"/>
              <a:t>:</a:t>
            </a:r>
          </a:p>
          <a:p>
            <a:pPr marL="285750" indent="-285750">
              <a:buFont typeface="Arial" panose="020B0604020202020204" pitchFamily="34" charset="0"/>
              <a:buChar char="•"/>
            </a:pPr>
            <a:r>
              <a:rPr lang="en-US" sz="1400" dirty="0" smtClean="0"/>
              <a:t>The Bikes product category generated the most profit year in year out followed by components.</a:t>
            </a:r>
            <a:endParaRPr lang="en-US" sz="1400" dirty="0"/>
          </a:p>
        </p:txBody>
      </p:sp>
      <p:pic>
        <p:nvPicPr>
          <p:cNvPr id="6" name="Picture 5"/>
          <p:cNvPicPr>
            <a:picLocks noChangeAspect="1"/>
          </p:cNvPicPr>
          <p:nvPr/>
        </p:nvPicPr>
        <p:blipFill>
          <a:blip r:embed="rId2"/>
          <a:stretch>
            <a:fillRect/>
          </a:stretch>
        </p:blipFill>
        <p:spPr>
          <a:xfrm>
            <a:off x="1193074" y="1184366"/>
            <a:ext cx="10033270" cy="4592132"/>
          </a:xfrm>
          <a:prstGeom prst="rect">
            <a:avLst/>
          </a:prstGeom>
        </p:spPr>
      </p:pic>
      <p:sp>
        <p:nvSpPr>
          <p:cNvPr id="8" name="TextBox 7"/>
          <p:cNvSpPr txBox="1"/>
          <p:nvPr/>
        </p:nvSpPr>
        <p:spPr>
          <a:xfrm>
            <a:off x="1093304" y="949234"/>
            <a:ext cx="4906902" cy="307777"/>
          </a:xfrm>
          <a:prstGeom prst="rect">
            <a:avLst/>
          </a:prstGeom>
          <a:noFill/>
        </p:spPr>
        <p:txBody>
          <a:bodyPr wrap="square" rtlCol="0">
            <a:spAutoFit/>
          </a:bodyPr>
          <a:lstStyle/>
          <a:p>
            <a:r>
              <a:rPr lang="en-US" sz="1400" b="1" dirty="0" smtClean="0"/>
              <a:t>PROFIT BY YEAR AND PRODUCT CATEGORY</a:t>
            </a:r>
            <a:endParaRPr lang="en-US" sz="1400" b="1" dirty="0"/>
          </a:p>
        </p:txBody>
      </p:sp>
    </p:spTree>
    <p:extLst>
      <p:ext uri="{BB962C8B-B14F-4D97-AF65-F5344CB8AC3E}">
        <p14:creationId xmlns:p14="http://schemas.microsoft.com/office/powerpoint/2010/main" val="15162128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3.3</a:t>
            </a:r>
            <a:r>
              <a:rPr lang="en-US" dirty="0" smtClean="0">
                <a:latin typeface="Algerian" panose="04020705040A02060702" pitchFamily="82" charset="0"/>
              </a:rPr>
              <a:t> </a:t>
            </a:r>
            <a:r>
              <a:rPr lang="en-US" sz="2800" dirty="0">
                <a:latin typeface="Algerian" panose="04020705040A02060702" pitchFamily="82" charset="0"/>
              </a:rPr>
              <a:t>is the business making profit </a:t>
            </a:r>
            <a:r>
              <a:rPr lang="en-US" sz="2800" dirty="0" smtClean="0">
                <a:latin typeface="Algerian" panose="04020705040A02060702" pitchFamily="82" charset="0"/>
              </a:rPr>
              <a:t>?</a:t>
            </a:r>
            <a:endParaRPr lang="en-US" sz="2800" dirty="0">
              <a:latin typeface="Algerian" panose="04020705040A02060702" pitchFamily="82" charset="0"/>
            </a:endParaRPr>
          </a:p>
        </p:txBody>
      </p:sp>
      <p:sp>
        <p:nvSpPr>
          <p:cNvPr id="8" name="TextBox 7"/>
          <p:cNvSpPr txBox="1"/>
          <p:nvPr/>
        </p:nvSpPr>
        <p:spPr>
          <a:xfrm>
            <a:off x="7620261" y="1597462"/>
            <a:ext cx="4066642" cy="1446550"/>
          </a:xfrm>
          <a:prstGeom prst="rect">
            <a:avLst/>
          </a:prstGeom>
          <a:noFill/>
        </p:spPr>
        <p:txBody>
          <a:bodyPr wrap="square" rtlCol="0">
            <a:spAutoFit/>
          </a:bodyPr>
          <a:lstStyle/>
          <a:p>
            <a:r>
              <a:rPr lang="en-US" sz="1200" dirty="0"/>
              <a:t>COMMENTS</a:t>
            </a:r>
            <a:r>
              <a:rPr lang="en-US" dirty="0"/>
              <a:t>:</a:t>
            </a:r>
          </a:p>
          <a:p>
            <a:pPr marL="285750" indent="-285750">
              <a:buFont typeface="Arial" panose="020B0604020202020204" pitchFamily="34" charset="0"/>
              <a:buChar char="•"/>
            </a:pPr>
            <a:r>
              <a:rPr lang="en-US" sz="1400" dirty="0" smtClean="0"/>
              <a:t>Television Advertisement contributed the least to profit.</a:t>
            </a:r>
          </a:p>
          <a:p>
            <a:pPr marL="285750" indent="-285750">
              <a:buFont typeface="Arial" panose="020B0604020202020204" pitchFamily="34" charset="0"/>
              <a:buChar char="•"/>
            </a:pPr>
            <a:r>
              <a:rPr lang="en-US" sz="1400" dirty="0" smtClean="0"/>
              <a:t>This should be reviewed to ascertain the need to continue it.</a:t>
            </a:r>
          </a:p>
          <a:p>
            <a:endParaRPr lang="en-US" sz="1400" dirty="0"/>
          </a:p>
        </p:txBody>
      </p:sp>
      <p:pic>
        <p:nvPicPr>
          <p:cNvPr id="5" name="Picture 4"/>
          <p:cNvPicPr>
            <a:picLocks noChangeAspect="1"/>
          </p:cNvPicPr>
          <p:nvPr/>
        </p:nvPicPr>
        <p:blipFill>
          <a:blip r:embed="rId2"/>
          <a:stretch>
            <a:fillRect/>
          </a:stretch>
        </p:blipFill>
        <p:spPr>
          <a:xfrm>
            <a:off x="1168334" y="1388460"/>
            <a:ext cx="6251369" cy="3862813"/>
          </a:xfrm>
          <a:prstGeom prst="rect">
            <a:avLst/>
          </a:prstGeom>
        </p:spPr>
      </p:pic>
      <p:sp>
        <p:nvSpPr>
          <p:cNvPr id="7" name="TextBox 6"/>
          <p:cNvSpPr txBox="1"/>
          <p:nvPr/>
        </p:nvSpPr>
        <p:spPr>
          <a:xfrm>
            <a:off x="1093304" y="949234"/>
            <a:ext cx="4906902" cy="307777"/>
          </a:xfrm>
          <a:prstGeom prst="rect">
            <a:avLst/>
          </a:prstGeom>
          <a:noFill/>
        </p:spPr>
        <p:txBody>
          <a:bodyPr wrap="square" rtlCol="0">
            <a:spAutoFit/>
          </a:bodyPr>
          <a:lstStyle/>
          <a:p>
            <a:r>
              <a:rPr lang="en-US" sz="1400" b="1" dirty="0" smtClean="0"/>
              <a:t>PERCENTAGE PROFIT BY SALES REASON</a:t>
            </a:r>
            <a:endParaRPr lang="en-US" sz="1400" b="1" dirty="0"/>
          </a:p>
        </p:txBody>
      </p:sp>
    </p:spTree>
    <p:extLst>
      <p:ext uri="{BB962C8B-B14F-4D97-AF65-F5344CB8AC3E}">
        <p14:creationId xmlns:p14="http://schemas.microsoft.com/office/powerpoint/2010/main" val="133225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3.3</a:t>
            </a:r>
            <a:r>
              <a:rPr lang="en-US" dirty="0" smtClean="0">
                <a:latin typeface="Algerian" panose="04020705040A02060702" pitchFamily="82" charset="0"/>
              </a:rPr>
              <a:t> </a:t>
            </a:r>
            <a:r>
              <a:rPr lang="en-US" sz="2800" dirty="0">
                <a:latin typeface="Algerian" panose="04020705040A02060702" pitchFamily="82" charset="0"/>
              </a:rPr>
              <a:t>is the business making profit ? yes</a:t>
            </a:r>
          </a:p>
        </p:txBody>
      </p:sp>
      <p:sp>
        <p:nvSpPr>
          <p:cNvPr id="8" name="TextBox 7"/>
          <p:cNvSpPr txBox="1"/>
          <p:nvPr/>
        </p:nvSpPr>
        <p:spPr>
          <a:xfrm>
            <a:off x="1233080" y="5156290"/>
            <a:ext cx="9765847" cy="133882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Promotion and price were the major reasons for the profit through the Online sales channel</a:t>
            </a:r>
            <a:r>
              <a:rPr lang="en-US" sz="1400" dirty="0"/>
              <a:t>.</a:t>
            </a:r>
            <a:endParaRPr lang="en-US" sz="1400" dirty="0" smtClean="0"/>
          </a:p>
          <a:p>
            <a:pPr marL="285750" indent="-285750">
              <a:lnSpc>
                <a:spcPct val="150000"/>
              </a:lnSpc>
              <a:buFont typeface="Arial" panose="020B0604020202020204" pitchFamily="34" charset="0"/>
              <a:buChar char="•"/>
            </a:pPr>
            <a:r>
              <a:rPr lang="en-US" sz="1400" dirty="0" smtClean="0"/>
              <a:t>Manufacturer and Promotion were major contributors to losses made in Reseller channel. This need to be investigated further.</a:t>
            </a:r>
            <a:endParaRPr lang="en-US" sz="1400" dirty="0"/>
          </a:p>
        </p:txBody>
      </p:sp>
      <p:sp>
        <p:nvSpPr>
          <p:cNvPr id="7" name="TextBox 6"/>
          <p:cNvSpPr txBox="1"/>
          <p:nvPr/>
        </p:nvSpPr>
        <p:spPr>
          <a:xfrm>
            <a:off x="2323897" y="1054012"/>
            <a:ext cx="2263276" cy="307777"/>
          </a:xfrm>
          <a:prstGeom prst="rect">
            <a:avLst/>
          </a:prstGeom>
          <a:noFill/>
        </p:spPr>
        <p:txBody>
          <a:bodyPr wrap="square" rtlCol="0">
            <a:spAutoFit/>
          </a:bodyPr>
          <a:lstStyle/>
          <a:p>
            <a:r>
              <a:rPr lang="en-US" sz="1400" dirty="0" smtClean="0"/>
              <a:t>RESELLER SALES</a:t>
            </a:r>
            <a:endParaRPr lang="en-US" sz="1400" dirty="0"/>
          </a:p>
        </p:txBody>
      </p:sp>
      <p:sp>
        <p:nvSpPr>
          <p:cNvPr id="9" name="TextBox 8"/>
          <p:cNvSpPr txBox="1"/>
          <p:nvPr/>
        </p:nvSpPr>
        <p:spPr>
          <a:xfrm>
            <a:off x="7408844" y="1057278"/>
            <a:ext cx="2186260" cy="307777"/>
          </a:xfrm>
          <a:prstGeom prst="rect">
            <a:avLst/>
          </a:prstGeom>
          <a:noFill/>
        </p:spPr>
        <p:txBody>
          <a:bodyPr wrap="square" rtlCol="0">
            <a:spAutoFit/>
          </a:bodyPr>
          <a:lstStyle/>
          <a:p>
            <a:r>
              <a:rPr lang="en-US" sz="1400" dirty="0" smtClean="0"/>
              <a:t>ONLINE SALES </a:t>
            </a:r>
            <a:endParaRPr lang="en-US" sz="1400" dirty="0"/>
          </a:p>
        </p:txBody>
      </p:sp>
      <p:pic>
        <p:nvPicPr>
          <p:cNvPr id="4" name="Picture 3"/>
          <p:cNvPicPr>
            <a:picLocks noChangeAspect="1"/>
          </p:cNvPicPr>
          <p:nvPr/>
        </p:nvPicPr>
        <p:blipFill>
          <a:blip r:embed="rId2"/>
          <a:stretch>
            <a:fillRect/>
          </a:stretch>
        </p:blipFill>
        <p:spPr>
          <a:xfrm>
            <a:off x="1233081" y="1361787"/>
            <a:ext cx="4620712" cy="3619515"/>
          </a:xfrm>
          <a:prstGeom prst="rect">
            <a:avLst/>
          </a:prstGeom>
        </p:spPr>
      </p:pic>
      <p:pic>
        <p:nvPicPr>
          <p:cNvPr id="6" name="Picture 5"/>
          <p:cNvPicPr>
            <a:picLocks noChangeAspect="1"/>
          </p:cNvPicPr>
          <p:nvPr/>
        </p:nvPicPr>
        <p:blipFill>
          <a:blip r:embed="rId3"/>
          <a:stretch>
            <a:fillRect/>
          </a:stretch>
        </p:blipFill>
        <p:spPr>
          <a:xfrm>
            <a:off x="6008914" y="1379207"/>
            <a:ext cx="4779258" cy="3608346"/>
          </a:xfrm>
          <a:prstGeom prst="rect">
            <a:avLst/>
          </a:prstGeom>
        </p:spPr>
      </p:pic>
    </p:spTree>
    <p:extLst>
      <p:ext uri="{BB962C8B-B14F-4D97-AF65-F5344CB8AC3E}">
        <p14:creationId xmlns:p14="http://schemas.microsoft.com/office/powerpoint/2010/main" val="2106443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3.3</a:t>
            </a:r>
            <a:r>
              <a:rPr lang="en-US" dirty="0" smtClean="0">
                <a:latin typeface="Algerian" panose="04020705040A02060702" pitchFamily="82" charset="0"/>
              </a:rPr>
              <a:t> </a:t>
            </a:r>
            <a:r>
              <a:rPr lang="en-US" sz="2800" dirty="0">
                <a:latin typeface="Algerian" panose="04020705040A02060702" pitchFamily="82" charset="0"/>
              </a:rPr>
              <a:t>is the business making profit </a:t>
            </a:r>
            <a:r>
              <a:rPr lang="en-US" sz="2800" dirty="0" smtClean="0">
                <a:latin typeface="Algerian" panose="04020705040A02060702" pitchFamily="82" charset="0"/>
              </a:rPr>
              <a:t>?</a:t>
            </a:r>
            <a:endParaRPr lang="en-US" sz="2800" dirty="0">
              <a:latin typeface="Algerian" panose="04020705040A02060702" pitchFamily="82" charset="0"/>
            </a:endParaRPr>
          </a:p>
        </p:txBody>
      </p:sp>
      <p:sp>
        <p:nvSpPr>
          <p:cNvPr id="8" name="TextBox 7"/>
          <p:cNvSpPr txBox="1"/>
          <p:nvPr/>
        </p:nvSpPr>
        <p:spPr>
          <a:xfrm>
            <a:off x="6342180" y="776945"/>
            <a:ext cx="5690682" cy="3277820"/>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Overall, Bikes category generated the most profit with $10.55m followed by Components.</a:t>
            </a:r>
          </a:p>
          <a:p>
            <a:pPr marL="285750" indent="-285750">
              <a:lnSpc>
                <a:spcPct val="150000"/>
              </a:lnSpc>
              <a:buFont typeface="Arial" panose="020B0604020202020204" pitchFamily="34" charset="0"/>
              <a:buChar char="•"/>
            </a:pPr>
            <a:r>
              <a:rPr lang="en-US" sz="1400" dirty="0" smtClean="0"/>
              <a:t>95% of the profit generated from the bike markets were through the online sales channel.</a:t>
            </a:r>
          </a:p>
          <a:p>
            <a:pPr marL="285750" indent="-285750">
              <a:lnSpc>
                <a:spcPct val="150000"/>
              </a:lnSpc>
              <a:buFont typeface="Arial" panose="020B0604020202020204" pitchFamily="34" charset="0"/>
              <a:buChar char="•"/>
            </a:pPr>
            <a:r>
              <a:rPr lang="en-US" sz="1400" dirty="0" smtClean="0"/>
              <a:t>A total loss of $0.96m was made from the bikes category through Reseller.</a:t>
            </a:r>
          </a:p>
          <a:p>
            <a:pPr marL="285750" indent="-285750">
              <a:lnSpc>
                <a:spcPct val="150000"/>
              </a:lnSpc>
              <a:buFont typeface="Arial" panose="020B0604020202020204" pitchFamily="34" charset="0"/>
              <a:buChar char="•"/>
            </a:pPr>
            <a:r>
              <a:rPr lang="en-US" sz="1400" dirty="0" smtClean="0"/>
              <a:t>All profits from the components were from the Reseller channels .</a:t>
            </a:r>
          </a:p>
          <a:p>
            <a:pPr marL="285750" indent="-285750">
              <a:lnSpc>
                <a:spcPct val="150000"/>
              </a:lnSpc>
              <a:buFont typeface="Arial" panose="020B0604020202020204" pitchFamily="34" charset="0"/>
              <a:buChar char="•"/>
            </a:pPr>
            <a:endParaRPr lang="en-US" sz="1400" dirty="0"/>
          </a:p>
        </p:txBody>
      </p:sp>
      <p:sp>
        <p:nvSpPr>
          <p:cNvPr id="11" name="TextBox 10"/>
          <p:cNvSpPr txBox="1"/>
          <p:nvPr/>
        </p:nvSpPr>
        <p:spPr>
          <a:xfrm>
            <a:off x="2749395" y="3842206"/>
            <a:ext cx="2263276" cy="307777"/>
          </a:xfrm>
          <a:prstGeom prst="rect">
            <a:avLst/>
          </a:prstGeom>
          <a:noFill/>
        </p:spPr>
        <p:txBody>
          <a:bodyPr wrap="square" rtlCol="0">
            <a:spAutoFit/>
          </a:bodyPr>
          <a:lstStyle/>
          <a:p>
            <a:r>
              <a:rPr lang="en-US" sz="1400" dirty="0" smtClean="0"/>
              <a:t>RESELLER SALES</a:t>
            </a:r>
            <a:endParaRPr lang="en-US" sz="1400" dirty="0"/>
          </a:p>
        </p:txBody>
      </p:sp>
      <p:sp>
        <p:nvSpPr>
          <p:cNvPr id="12" name="TextBox 11"/>
          <p:cNvSpPr txBox="1"/>
          <p:nvPr/>
        </p:nvSpPr>
        <p:spPr>
          <a:xfrm>
            <a:off x="8094391" y="3812808"/>
            <a:ext cx="2186260" cy="307777"/>
          </a:xfrm>
          <a:prstGeom prst="rect">
            <a:avLst/>
          </a:prstGeom>
          <a:noFill/>
        </p:spPr>
        <p:txBody>
          <a:bodyPr wrap="square" rtlCol="0">
            <a:spAutoFit/>
          </a:bodyPr>
          <a:lstStyle/>
          <a:p>
            <a:r>
              <a:rPr lang="en-US" sz="1400" dirty="0" smtClean="0"/>
              <a:t>ONLINE SALES </a:t>
            </a:r>
            <a:endParaRPr lang="en-US" sz="1400" dirty="0"/>
          </a:p>
        </p:txBody>
      </p:sp>
      <p:pic>
        <p:nvPicPr>
          <p:cNvPr id="3" name="Picture 2"/>
          <p:cNvPicPr>
            <a:picLocks noChangeAspect="1"/>
          </p:cNvPicPr>
          <p:nvPr/>
        </p:nvPicPr>
        <p:blipFill>
          <a:blip r:embed="rId2"/>
          <a:stretch>
            <a:fillRect/>
          </a:stretch>
        </p:blipFill>
        <p:spPr>
          <a:xfrm>
            <a:off x="894962" y="1046862"/>
            <a:ext cx="5418290" cy="2096932"/>
          </a:xfrm>
          <a:prstGeom prst="rect">
            <a:avLst/>
          </a:prstGeom>
        </p:spPr>
      </p:pic>
      <p:pic>
        <p:nvPicPr>
          <p:cNvPr id="4" name="Picture 3"/>
          <p:cNvPicPr>
            <a:picLocks noChangeAspect="1"/>
          </p:cNvPicPr>
          <p:nvPr/>
        </p:nvPicPr>
        <p:blipFill>
          <a:blip r:embed="rId3"/>
          <a:stretch>
            <a:fillRect/>
          </a:stretch>
        </p:blipFill>
        <p:spPr>
          <a:xfrm>
            <a:off x="1077858" y="4149983"/>
            <a:ext cx="5235394" cy="1592286"/>
          </a:xfrm>
          <a:prstGeom prst="rect">
            <a:avLst/>
          </a:prstGeom>
        </p:spPr>
      </p:pic>
      <p:pic>
        <p:nvPicPr>
          <p:cNvPr id="6" name="Picture 5"/>
          <p:cNvPicPr>
            <a:picLocks noChangeAspect="1"/>
          </p:cNvPicPr>
          <p:nvPr/>
        </p:nvPicPr>
        <p:blipFill>
          <a:blip r:embed="rId4"/>
          <a:stretch>
            <a:fillRect/>
          </a:stretch>
        </p:blipFill>
        <p:spPr>
          <a:xfrm>
            <a:off x="6464689" y="4120585"/>
            <a:ext cx="5387807" cy="1621684"/>
          </a:xfrm>
          <a:prstGeom prst="rect">
            <a:avLst/>
          </a:prstGeom>
        </p:spPr>
      </p:pic>
    </p:spTree>
    <p:extLst>
      <p:ext uri="{BB962C8B-B14F-4D97-AF65-F5344CB8AC3E}">
        <p14:creationId xmlns:p14="http://schemas.microsoft.com/office/powerpoint/2010/main" val="966106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3.3</a:t>
            </a:r>
            <a:r>
              <a:rPr lang="en-US" dirty="0" smtClean="0">
                <a:latin typeface="Algerian" panose="04020705040A02060702" pitchFamily="82" charset="0"/>
              </a:rPr>
              <a:t> </a:t>
            </a:r>
            <a:r>
              <a:rPr lang="en-US" sz="2800" dirty="0">
                <a:latin typeface="Algerian" panose="04020705040A02060702" pitchFamily="82" charset="0"/>
              </a:rPr>
              <a:t>is the business making profit </a:t>
            </a:r>
            <a:r>
              <a:rPr lang="en-US" sz="2800" dirty="0" smtClean="0">
                <a:latin typeface="Algerian" panose="04020705040A02060702" pitchFamily="82" charset="0"/>
              </a:rPr>
              <a:t>?</a:t>
            </a:r>
            <a:endParaRPr lang="en-US" sz="2800" dirty="0">
              <a:latin typeface="Algerian" panose="04020705040A02060702" pitchFamily="82" charset="0"/>
            </a:endParaRPr>
          </a:p>
        </p:txBody>
      </p:sp>
      <p:sp>
        <p:nvSpPr>
          <p:cNvPr id="8" name="TextBox 7"/>
          <p:cNvSpPr txBox="1"/>
          <p:nvPr/>
        </p:nvSpPr>
        <p:spPr>
          <a:xfrm>
            <a:off x="6342180" y="1282052"/>
            <a:ext cx="5690682" cy="166199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Top 10 profitable products were all in the  Bikes category.</a:t>
            </a:r>
          </a:p>
          <a:p>
            <a:pPr marL="285750" indent="-285750">
              <a:lnSpc>
                <a:spcPct val="150000"/>
              </a:lnSpc>
              <a:buFont typeface="Arial" panose="020B0604020202020204" pitchFamily="34" charset="0"/>
              <a:buChar char="•"/>
            </a:pPr>
            <a:r>
              <a:rPr lang="en-US" sz="1400" dirty="0" smtClean="0"/>
              <a:t>Road Bikes 150 made profit in the Online Sales channel and losses in the Reseller channel.</a:t>
            </a:r>
          </a:p>
          <a:p>
            <a:pPr>
              <a:lnSpc>
                <a:spcPct val="150000"/>
              </a:lnSpc>
            </a:pPr>
            <a:endParaRPr lang="en-US" sz="1400" dirty="0"/>
          </a:p>
        </p:txBody>
      </p:sp>
      <p:pic>
        <p:nvPicPr>
          <p:cNvPr id="3" name="Picture 2"/>
          <p:cNvPicPr>
            <a:picLocks noChangeAspect="1"/>
          </p:cNvPicPr>
          <p:nvPr/>
        </p:nvPicPr>
        <p:blipFill>
          <a:blip r:embed="rId2"/>
          <a:stretch>
            <a:fillRect/>
          </a:stretch>
        </p:blipFill>
        <p:spPr>
          <a:xfrm>
            <a:off x="1157929" y="1284166"/>
            <a:ext cx="5025157" cy="3348793"/>
          </a:xfrm>
          <a:prstGeom prst="rect">
            <a:avLst/>
          </a:prstGeom>
        </p:spPr>
      </p:pic>
    </p:spTree>
    <p:extLst>
      <p:ext uri="{BB962C8B-B14F-4D97-AF65-F5344CB8AC3E}">
        <p14:creationId xmlns:p14="http://schemas.microsoft.com/office/powerpoint/2010/main" val="1647447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3.3.1</a:t>
            </a:r>
            <a:r>
              <a:rPr lang="en-US" dirty="0" smtClean="0">
                <a:latin typeface="Algerian" panose="04020705040A02060702" pitchFamily="82" charset="0"/>
              </a:rPr>
              <a:t> </a:t>
            </a:r>
            <a:r>
              <a:rPr lang="en-US" sz="2800" dirty="0" smtClean="0">
                <a:latin typeface="Algerian" panose="04020705040A02060702" pitchFamily="82" charset="0"/>
              </a:rPr>
              <a:t>Discounting policy</a:t>
            </a:r>
            <a:endParaRPr lang="en-US" sz="2800" dirty="0">
              <a:latin typeface="Algerian" panose="04020705040A02060702" pitchFamily="82" charset="0"/>
            </a:endParaRPr>
          </a:p>
        </p:txBody>
      </p:sp>
      <p:sp>
        <p:nvSpPr>
          <p:cNvPr id="3" name="TextBox 2"/>
          <p:cNvSpPr txBox="1"/>
          <p:nvPr/>
        </p:nvSpPr>
        <p:spPr>
          <a:xfrm>
            <a:off x="1023846" y="2704699"/>
            <a:ext cx="9943395" cy="3862596"/>
          </a:xfrm>
          <a:prstGeom prst="rect">
            <a:avLst/>
          </a:prstGeom>
          <a:noFill/>
        </p:spPr>
        <p:txBody>
          <a:bodyPr wrap="square" rtlCol="0">
            <a:spAutoFit/>
          </a:bodyPr>
          <a:lstStyle/>
          <a:p>
            <a:pPr>
              <a:lnSpc>
                <a:spcPct val="200000"/>
              </a:lnSpc>
            </a:pPr>
            <a:r>
              <a:rPr lang="en-US" sz="1400" dirty="0" smtClean="0"/>
              <a:t>Discounts have been applied through the Reseller sales channel to help improve sales and drive the revenue up.</a:t>
            </a:r>
            <a:endParaRPr lang="en-US" sz="1400" dirty="0"/>
          </a:p>
          <a:p>
            <a:pPr>
              <a:lnSpc>
                <a:spcPct val="200000"/>
              </a:lnSpc>
            </a:pPr>
            <a:r>
              <a:rPr lang="en-US" sz="1400" dirty="0" smtClean="0"/>
              <a:t>This had varying effects on different Product Category. The effects can be categorized as below:</a:t>
            </a:r>
          </a:p>
          <a:p>
            <a:pPr marL="342900" indent="-342900">
              <a:lnSpc>
                <a:spcPct val="200000"/>
              </a:lnSpc>
              <a:buAutoNum type="arabicPeriod"/>
            </a:pPr>
            <a:r>
              <a:rPr lang="en-US" sz="1400" dirty="0" smtClean="0"/>
              <a:t>Discounts leading to profit, where Average Unit </a:t>
            </a:r>
            <a:r>
              <a:rPr lang="en-US" sz="1400" dirty="0"/>
              <a:t>P</a:t>
            </a:r>
            <a:r>
              <a:rPr lang="en-US" sz="1400" dirty="0" smtClean="0"/>
              <a:t>rice is greater than </a:t>
            </a:r>
            <a:r>
              <a:rPr lang="en-US" sz="1400" dirty="0"/>
              <a:t>A</a:t>
            </a:r>
            <a:r>
              <a:rPr lang="en-US" sz="1400" dirty="0" smtClean="0"/>
              <a:t>verage Standard Cost</a:t>
            </a:r>
          </a:p>
          <a:p>
            <a:pPr marL="342900" indent="-342900">
              <a:lnSpc>
                <a:spcPct val="200000"/>
              </a:lnSpc>
              <a:buAutoNum type="arabicPeriod"/>
            </a:pPr>
            <a:r>
              <a:rPr lang="en-US" sz="1400" dirty="0" smtClean="0"/>
              <a:t>Discounts leading to losses, where Average Unit Price is less than Average </a:t>
            </a:r>
            <a:r>
              <a:rPr lang="en-US" sz="1400" dirty="0"/>
              <a:t>S</a:t>
            </a:r>
            <a:r>
              <a:rPr lang="en-US" sz="1400" dirty="0" smtClean="0"/>
              <a:t>tandard Cost</a:t>
            </a:r>
          </a:p>
          <a:p>
            <a:pPr marL="342900" indent="-342900">
              <a:lnSpc>
                <a:spcPct val="200000"/>
              </a:lnSpc>
              <a:buAutoNum type="arabicPeriod"/>
            </a:pPr>
            <a:r>
              <a:rPr lang="en-US" sz="1400" dirty="0" smtClean="0"/>
              <a:t>No Discount leading to Profit, where Average Unit Price Is greater than Average Standard Cost.</a:t>
            </a:r>
          </a:p>
          <a:p>
            <a:pPr>
              <a:lnSpc>
                <a:spcPct val="200000"/>
              </a:lnSpc>
            </a:pPr>
            <a:r>
              <a:rPr lang="en-US" sz="1400" b="1" dirty="0" smtClean="0"/>
              <a:t>If the discount percentages were reviewed for products affected by Category ‘2’ above , </a:t>
            </a:r>
            <a:r>
              <a:rPr lang="en-US" sz="1400" b="1" dirty="0" smtClean="0"/>
              <a:t> </a:t>
            </a:r>
            <a:r>
              <a:rPr lang="en-US" sz="1400" b="1" dirty="0" smtClean="0"/>
              <a:t>profit would </a:t>
            </a:r>
            <a:r>
              <a:rPr lang="en-US" sz="1400" b="1" dirty="0" smtClean="0"/>
              <a:t>be </a:t>
            </a:r>
            <a:r>
              <a:rPr lang="en-US" sz="1400" b="1" dirty="0" smtClean="0"/>
              <a:t>made. This would mean that the discount percentages applied </a:t>
            </a:r>
            <a:r>
              <a:rPr lang="en-US" sz="1400" b="1" dirty="0"/>
              <a:t>w</a:t>
            </a:r>
            <a:r>
              <a:rPr lang="en-US" sz="1400" b="1" dirty="0" smtClean="0"/>
              <a:t>ould be to </a:t>
            </a:r>
            <a:r>
              <a:rPr lang="en-US" sz="1400" b="1" dirty="0" smtClean="0"/>
              <a:t>ensure that the Average Unit Price does not go below the Average Standard Cost Price.</a:t>
            </a:r>
          </a:p>
          <a:p>
            <a:pPr>
              <a:lnSpc>
                <a:spcPct val="150000"/>
              </a:lnSpc>
            </a:pP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846" y="949234"/>
            <a:ext cx="4591458" cy="1922961"/>
          </a:xfrm>
          <a:prstGeom prst="rect">
            <a:avLst/>
          </a:prstGeom>
        </p:spPr>
      </p:pic>
    </p:spTree>
    <p:extLst>
      <p:ext uri="{BB962C8B-B14F-4D97-AF65-F5344CB8AC3E}">
        <p14:creationId xmlns:p14="http://schemas.microsoft.com/office/powerpoint/2010/main" val="2130747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84509" y="182880"/>
            <a:ext cx="9156473" cy="406884"/>
          </a:xfrm>
        </p:spPr>
        <p:txBody>
          <a:bodyPr>
            <a:normAutofit fontScale="90000"/>
          </a:bodyPr>
          <a:lstStyle/>
          <a:p>
            <a:r>
              <a:rPr lang="en-US" sz="2800" dirty="0" smtClean="0">
                <a:latin typeface="Algerian" panose="04020705040A02060702" pitchFamily="82" charset="0"/>
              </a:rPr>
              <a:t>3.3</a:t>
            </a:r>
            <a:r>
              <a:rPr lang="en-US" dirty="0" smtClean="0">
                <a:latin typeface="Algerian" panose="04020705040A02060702" pitchFamily="82" charset="0"/>
              </a:rPr>
              <a:t> </a:t>
            </a:r>
            <a:r>
              <a:rPr lang="en-US" sz="2800" dirty="0" smtClean="0">
                <a:latin typeface="Algerian" panose="04020705040A02060702" pitchFamily="82" charset="0"/>
              </a:rPr>
              <a:t>discounting policy - Reseller  channel</a:t>
            </a:r>
            <a:endParaRPr lang="en-US" sz="2800" dirty="0">
              <a:latin typeface="Algerian" panose="04020705040A02060702" pitchFamily="82" charset="0"/>
            </a:endParaRPr>
          </a:p>
        </p:txBody>
      </p:sp>
      <p:pic>
        <p:nvPicPr>
          <p:cNvPr id="5" name="Picture 4"/>
          <p:cNvPicPr>
            <a:picLocks noChangeAspect="1"/>
          </p:cNvPicPr>
          <p:nvPr/>
        </p:nvPicPr>
        <p:blipFill>
          <a:blip r:embed="rId2"/>
          <a:stretch>
            <a:fillRect/>
          </a:stretch>
        </p:blipFill>
        <p:spPr>
          <a:xfrm>
            <a:off x="1101634" y="696309"/>
            <a:ext cx="6727372" cy="1731887"/>
          </a:xfrm>
          <a:prstGeom prst="rect">
            <a:avLst/>
          </a:prstGeom>
        </p:spPr>
      </p:pic>
      <p:pic>
        <p:nvPicPr>
          <p:cNvPr id="6" name="Picture 5"/>
          <p:cNvPicPr>
            <a:picLocks noChangeAspect="1"/>
          </p:cNvPicPr>
          <p:nvPr/>
        </p:nvPicPr>
        <p:blipFill>
          <a:blip r:embed="rId3"/>
          <a:stretch>
            <a:fillRect/>
          </a:stretch>
        </p:blipFill>
        <p:spPr>
          <a:xfrm>
            <a:off x="1101634" y="4608195"/>
            <a:ext cx="6727372" cy="2045153"/>
          </a:xfrm>
          <a:prstGeom prst="rect">
            <a:avLst/>
          </a:prstGeom>
        </p:spPr>
      </p:pic>
      <p:pic>
        <p:nvPicPr>
          <p:cNvPr id="7" name="Picture 6"/>
          <p:cNvPicPr>
            <a:picLocks noChangeAspect="1"/>
          </p:cNvPicPr>
          <p:nvPr/>
        </p:nvPicPr>
        <p:blipFill>
          <a:blip r:embed="rId4"/>
          <a:stretch>
            <a:fillRect/>
          </a:stretch>
        </p:blipFill>
        <p:spPr>
          <a:xfrm>
            <a:off x="1101634" y="2572567"/>
            <a:ext cx="6718663" cy="1891257"/>
          </a:xfrm>
          <a:prstGeom prst="rect">
            <a:avLst/>
          </a:prstGeom>
        </p:spPr>
      </p:pic>
      <p:sp>
        <p:nvSpPr>
          <p:cNvPr id="10" name="Rectangle 9"/>
          <p:cNvSpPr/>
          <p:nvPr/>
        </p:nvSpPr>
        <p:spPr>
          <a:xfrm>
            <a:off x="7463246" y="3396343"/>
            <a:ext cx="365760" cy="4528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463246" y="4833257"/>
            <a:ext cx="357051" cy="1550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69280" y="3396343"/>
            <a:ext cx="391886" cy="4528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632601" y="1332021"/>
            <a:ext cx="3413760" cy="523220"/>
          </a:xfrm>
          <a:prstGeom prst="rect">
            <a:avLst/>
          </a:prstGeom>
          <a:noFill/>
        </p:spPr>
        <p:txBody>
          <a:bodyPr wrap="square" rtlCol="0">
            <a:spAutoFit/>
          </a:bodyPr>
          <a:lstStyle/>
          <a:p>
            <a:r>
              <a:rPr lang="en-US" sz="1400" dirty="0"/>
              <a:t>D</a:t>
            </a:r>
            <a:r>
              <a:rPr lang="en-US" sz="1400" dirty="0" smtClean="0"/>
              <a:t>iscount = Profit</a:t>
            </a:r>
          </a:p>
          <a:p>
            <a:r>
              <a:rPr lang="en-US" sz="1400" dirty="0" err="1" smtClean="0"/>
              <a:t>Avg.Standard</a:t>
            </a:r>
            <a:r>
              <a:rPr lang="en-US" sz="1400" dirty="0" smtClean="0"/>
              <a:t> cost &lt; </a:t>
            </a:r>
            <a:r>
              <a:rPr lang="en-US" sz="1400" dirty="0" err="1" smtClean="0"/>
              <a:t>Avg.Unit</a:t>
            </a:r>
            <a:r>
              <a:rPr lang="en-US" sz="1400" dirty="0" smtClean="0"/>
              <a:t> Price</a:t>
            </a:r>
            <a:endParaRPr lang="en-US" sz="1400" dirty="0"/>
          </a:p>
        </p:txBody>
      </p:sp>
      <p:sp>
        <p:nvSpPr>
          <p:cNvPr id="15" name="Right Arrow 14"/>
          <p:cNvSpPr/>
          <p:nvPr/>
        </p:nvSpPr>
        <p:spPr>
          <a:xfrm>
            <a:off x="7968343" y="3622766"/>
            <a:ext cx="524923" cy="14804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968343" y="5630772"/>
            <a:ext cx="524923" cy="14804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632601" y="5317152"/>
            <a:ext cx="3385226" cy="800219"/>
          </a:xfrm>
          <a:prstGeom prst="rect">
            <a:avLst/>
          </a:prstGeom>
          <a:noFill/>
        </p:spPr>
        <p:txBody>
          <a:bodyPr wrap="square" rtlCol="0">
            <a:spAutoFit/>
          </a:bodyPr>
          <a:lstStyle/>
          <a:p>
            <a:r>
              <a:rPr lang="en-US" sz="1400" dirty="0"/>
              <a:t>D</a:t>
            </a:r>
            <a:r>
              <a:rPr lang="en-US" sz="1400" dirty="0" smtClean="0"/>
              <a:t>iscount = Losses</a:t>
            </a:r>
          </a:p>
          <a:p>
            <a:r>
              <a:rPr lang="en-US" sz="1400" dirty="0" err="1"/>
              <a:t>Avg.Standard</a:t>
            </a:r>
            <a:r>
              <a:rPr lang="en-US" sz="1400" dirty="0"/>
              <a:t> cost </a:t>
            </a:r>
            <a:r>
              <a:rPr lang="en-US" sz="1400" dirty="0" smtClean="0"/>
              <a:t>&gt; </a:t>
            </a:r>
            <a:r>
              <a:rPr lang="en-US" sz="1400" dirty="0" err="1"/>
              <a:t>Avg.Unit</a:t>
            </a:r>
            <a:r>
              <a:rPr lang="en-US" sz="1400" dirty="0"/>
              <a:t> Price</a:t>
            </a:r>
          </a:p>
          <a:p>
            <a:endParaRPr lang="en-US" dirty="0"/>
          </a:p>
        </p:txBody>
      </p:sp>
      <p:sp>
        <p:nvSpPr>
          <p:cNvPr id="18" name="Right Arrow 17"/>
          <p:cNvSpPr/>
          <p:nvPr/>
        </p:nvSpPr>
        <p:spPr>
          <a:xfrm>
            <a:off x="7968342" y="1581165"/>
            <a:ext cx="524923" cy="14804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632601" y="3396343"/>
            <a:ext cx="3413760" cy="523220"/>
          </a:xfrm>
          <a:prstGeom prst="rect">
            <a:avLst/>
          </a:prstGeom>
          <a:noFill/>
        </p:spPr>
        <p:txBody>
          <a:bodyPr wrap="square" rtlCol="0">
            <a:spAutoFit/>
          </a:bodyPr>
          <a:lstStyle/>
          <a:p>
            <a:r>
              <a:rPr lang="en-US" sz="1400" dirty="0" smtClean="0"/>
              <a:t>No discount = Profit</a:t>
            </a:r>
          </a:p>
          <a:p>
            <a:r>
              <a:rPr lang="en-US" sz="1400" dirty="0" err="1" smtClean="0"/>
              <a:t>Avg.Standard</a:t>
            </a:r>
            <a:r>
              <a:rPr lang="en-US" sz="1400" dirty="0" smtClean="0"/>
              <a:t> cost &lt; </a:t>
            </a:r>
            <a:r>
              <a:rPr lang="en-US" sz="1400" dirty="0" err="1" smtClean="0"/>
              <a:t>Avg.Unit</a:t>
            </a:r>
            <a:r>
              <a:rPr lang="en-US" sz="1400" dirty="0" smtClean="0"/>
              <a:t> Price</a:t>
            </a:r>
            <a:endParaRPr lang="en-US" sz="1400" dirty="0"/>
          </a:p>
        </p:txBody>
      </p:sp>
      <p:sp>
        <p:nvSpPr>
          <p:cNvPr id="20" name="Rectangle 19"/>
          <p:cNvSpPr/>
          <p:nvPr/>
        </p:nvSpPr>
        <p:spPr>
          <a:xfrm>
            <a:off x="7463246" y="932935"/>
            <a:ext cx="296091" cy="13237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159930" y="602842"/>
            <a:ext cx="3762103" cy="369332"/>
          </a:xfrm>
          <a:prstGeom prst="rect">
            <a:avLst/>
          </a:prstGeom>
          <a:noFill/>
        </p:spPr>
        <p:txBody>
          <a:bodyPr wrap="square" rtlCol="0">
            <a:spAutoFit/>
          </a:bodyPr>
          <a:lstStyle/>
          <a:p>
            <a:r>
              <a:rPr lang="en-US" b="1" u="sng" dirty="0" smtClean="0"/>
              <a:t>BOTTOM 10 PROFITABLE PRODUCTS</a:t>
            </a:r>
            <a:endParaRPr lang="en-US" b="1" u="sng" dirty="0"/>
          </a:p>
        </p:txBody>
      </p:sp>
    </p:spTree>
    <p:extLst>
      <p:ext uri="{BB962C8B-B14F-4D97-AF65-F5344CB8AC3E}">
        <p14:creationId xmlns:p14="http://schemas.microsoft.com/office/powerpoint/2010/main" val="942337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01634" y="964747"/>
            <a:ext cx="7471955" cy="2228850"/>
          </a:xfrm>
          <a:prstGeom prst="rect">
            <a:avLst/>
          </a:prstGeom>
        </p:spPr>
      </p:pic>
      <p:sp>
        <p:nvSpPr>
          <p:cNvPr id="2" name="Title 1"/>
          <p:cNvSpPr>
            <a:spLocks noGrp="1"/>
          </p:cNvSpPr>
          <p:nvPr>
            <p:ph type="title"/>
          </p:nvPr>
        </p:nvSpPr>
        <p:spPr>
          <a:xfrm>
            <a:off x="884509" y="182880"/>
            <a:ext cx="9156473" cy="406884"/>
          </a:xfrm>
        </p:spPr>
        <p:txBody>
          <a:bodyPr>
            <a:normAutofit fontScale="90000"/>
          </a:bodyPr>
          <a:lstStyle/>
          <a:p>
            <a:r>
              <a:rPr lang="en-US" sz="2800" dirty="0" smtClean="0">
                <a:latin typeface="Algerian" panose="04020705040A02060702" pitchFamily="82" charset="0"/>
              </a:rPr>
              <a:t>3.3</a:t>
            </a:r>
            <a:r>
              <a:rPr lang="en-US" dirty="0" smtClean="0">
                <a:latin typeface="Algerian" panose="04020705040A02060702" pitchFamily="82" charset="0"/>
              </a:rPr>
              <a:t> </a:t>
            </a:r>
            <a:r>
              <a:rPr lang="en-US" sz="2800" dirty="0" smtClean="0">
                <a:latin typeface="Algerian" panose="04020705040A02060702" pitchFamily="82" charset="0"/>
              </a:rPr>
              <a:t>discounting policy - Reseller  channel</a:t>
            </a:r>
            <a:endParaRPr lang="en-US" sz="2800" dirty="0">
              <a:latin typeface="Algerian" panose="04020705040A02060702" pitchFamily="82" charset="0"/>
            </a:endParaRPr>
          </a:p>
        </p:txBody>
      </p:sp>
      <p:sp>
        <p:nvSpPr>
          <p:cNvPr id="10" name="Rectangle 9"/>
          <p:cNvSpPr/>
          <p:nvPr/>
        </p:nvSpPr>
        <p:spPr>
          <a:xfrm>
            <a:off x="8192883" y="2381269"/>
            <a:ext cx="365760" cy="3623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8642681" y="2472346"/>
            <a:ext cx="266776" cy="180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943714" y="2243001"/>
            <a:ext cx="3056120" cy="523220"/>
          </a:xfrm>
          <a:prstGeom prst="rect">
            <a:avLst/>
          </a:prstGeom>
          <a:noFill/>
        </p:spPr>
        <p:txBody>
          <a:bodyPr wrap="square" rtlCol="0">
            <a:spAutoFit/>
          </a:bodyPr>
          <a:lstStyle/>
          <a:p>
            <a:r>
              <a:rPr lang="en-US" sz="1400" dirty="0" smtClean="0"/>
              <a:t>No discount/discount = Profit</a:t>
            </a:r>
          </a:p>
          <a:p>
            <a:r>
              <a:rPr lang="en-US" sz="1400" dirty="0" err="1" smtClean="0"/>
              <a:t>Avg.Standard</a:t>
            </a:r>
            <a:r>
              <a:rPr lang="en-US" sz="1400" dirty="0" smtClean="0"/>
              <a:t> cost &lt; </a:t>
            </a:r>
            <a:r>
              <a:rPr lang="en-US" sz="1400" dirty="0" err="1" smtClean="0"/>
              <a:t>Avg.Unit</a:t>
            </a:r>
            <a:r>
              <a:rPr lang="en-US" sz="1400" dirty="0" smtClean="0"/>
              <a:t> Price</a:t>
            </a:r>
            <a:endParaRPr lang="en-US" sz="1400" dirty="0"/>
          </a:p>
        </p:txBody>
      </p:sp>
      <p:sp>
        <p:nvSpPr>
          <p:cNvPr id="13" name="Rectangle 12"/>
          <p:cNvSpPr/>
          <p:nvPr/>
        </p:nvSpPr>
        <p:spPr>
          <a:xfrm>
            <a:off x="6139544" y="2366675"/>
            <a:ext cx="391886" cy="3623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51412" y="3645018"/>
            <a:ext cx="10376263" cy="2215991"/>
          </a:xfrm>
          <a:prstGeom prst="rect">
            <a:avLst/>
          </a:prstGeom>
          <a:noFill/>
        </p:spPr>
        <p:txBody>
          <a:bodyPr wrap="square" rtlCol="0">
            <a:spAutoFit/>
          </a:bodyPr>
          <a:lstStyle/>
          <a:p>
            <a:r>
              <a:rPr lang="en-US" sz="1400" b="1" dirty="0" smtClean="0">
                <a:latin typeface="+mj-lt"/>
              </a:rPr>
              <a:t>Comments:</a:t>
            </a:r>
          </a:p>
          <a:p>
            <a:pPr marL="285750" indent="-285750">
              <a:lnSpc>
                <a:spcPct val="150000"/>
              </a:lnSpc>
              <a:buFont typeface="Arial" panose="020B0604020202020204" pitchFamily="34" charset="0"/>
              <a:buChar char="•"/>
            </a:pPr>
            <a:r>
              <a:rPr lang="en-US" sz="1400" b="1" dirty="0" smtClean="0"/>
              <a:t>Accessories</a:t>
            </a:r>
            <a:r>
              <a:rPr lang="en-US" sz="1400" dirty="0" smtClean="0"/>
              <a:t> : Discounts on product did not negatively affect the profits.</a:t>
            </a:r>
          </a:p>
          <a:p>
            <a:pPr marL="285750" indent="-285750">
              <a:lnSpc>
                <a:spcPct val="150000"/>
              </a:lnSpc>
              <a:buFont typeface="Arial" panose="020B0604020202020204" pitchFamily="34" charset="0"/>
              <a:buChar char="•"/>
            </a:pPr>
            <a:r>
              <a:rPr lang="en-US" sz="1400" b="1" dirty="0" smtClean="0"/>
              <a:t>Bikes </a:t>
            </a:r>
            <a:r>
              <a:rPr lang="en-US" sz="1400" dirty="0" smtClean="0"/>
              <a:t>:  Losses were made due to the discount on products.</a:t>
            </a:r>
          </a:p>
          <a:p>
            <a:pPr marL="285750" indent="-285750">
              <a:lnSpc>
                <a:spcPct val="150000"/>
              </a:lnSpc>
              <a:buFont typeface="Arial" panose="020B0604020202020204" pitchFamily="34" charset="0"/>
              <a:buChar char="•"/>
            </a:pPr>
            <a:r>
              <a:rPr lang="en-US" sz="1400" b="1" dirty="0" smtClean="0"/>
              <a:t>Clothing</a:t>
            </a:r>
            <a:r>
              <a:rPr lang="en-US" sz="1400" dirty="0" smtClean="0"/>
              <a:t> : Most products with discount were negatively affected.</a:t>
            </a:r>
          </a:p>
          <a:p>
            <a:pPr marL="285750" indent="-285750">
              <a:lnSpc>
                <a:spcPct val="150000"/>
              </a:lnSpc>
              <a:buFont typeface="Arial" panose="020B0604020202020204" pitchFamily="34" charset="0"/>
              <a:buChar char="•"/>
            </a:pPr>
            <a:r>
              <a:rPr lang="en-US" sz="1400" b="1" dirty="0" smtClean="0"/>
              <a:t>Components</a:t>
            </a:r>
            <a:r>
              <a:rPr lang="en-US" sz="1400" dirty="0" smtClean="0"/>
              <a:t>: Products with discount made losses while those without discount made profits.</a:t>
            </a:r>
          </a:p>
          <a:p>
            <a:endParaRPr lang="en-US" dirty="0" smtClean="0"/>
          </a:p>
          <a:p>
            <a:endParaRPr lang="en-US" dirty="0"/>
          </a:p>
        </p:txBody>
      </p:sp>
    </p:spTree>
    <p:extLst>
      <p:ext uri="{BB962C8B-B14F-4D97-AF65-F5344CB8AC3E}">
        <p14:creationId xmlns:p14="http://schemas.microsoft.com/office/powerpoint/2010/main" val="3210801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9233276"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a:t>
            </a:r>
            <a:r>
              <a:rPr lang="en-US" sz="2800" dirty="0" smtClean="0">
                <a:latin typeface="Algerian" panose="04020705040A02060702" pitchFamily="82" charset="0"/>
              </a:rPr>
              <a:t>DEMOGRAPHY - ONLINE sales channel</a:t>
            </a:r>
            <a:endParaRPr lang="en-US" sz="2800" dirty="0">
              <a:latin typeface="Algerian" panose="04020705040A02060702" pitchFamily="8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37" y="949234"/>
            <a:ext cx="7733211" cy="3901440"/>
          </a:xfrm>
          <a:prstGeom prst="rect">
            <a:avLst/>
          </a:prstGeom>
        </p:spPr>
      </p:pic>
      <p:sp>
        <p:nvSpPr>
          <p:cNvPr id="4" name="TextBox 3"/>
          <p:cNvSpPr txBox="1"/>
          <p:nvPr/>
        </p:nvSpPr>
        <p:spPr>
          <a:xfrm>
            <a:off x="1663337" y="4955176"/>
            <a:ext cx="9501052" cy="1477328"/>
          </a:xfrm>
          <a:prstGeom prst="rect">
            <a:avLst/>
          </a:prstGeom>
          <a:noFill/>
        </p:spPr>
        <p:txBody>
          <a:bodyPr wrap="square" rtlCol="0">
            <a:spAutoFit/>
          </a:bodyPr>
          <a:lstStyle/>
          <a:p>
            <a:pPr>
              <a:lnSpc>
                <a:spcPct val="150000"/>
              </a:lnSpc>
            </a:pPr>
            <a:r>
              <a:rPr lang="en-US" sz="1200" dirty="0"/>
              <a:t>The profile for the Ideal customers based on demography from the data analyzed will be:</a:t>
            </a:r>
          </a:p>
          <a:p>
            <a:pPr>
              <a:lnSpc>
                <a:spcPct val="150000"/>
              </a:lnSpc>
            </a:pPr>
            <a:r>
              <a:rPr lang="en-US" sz="1200" dirty="0"/>
              <a:t>Married, Males or Females, House owners, Professional English Occupation, having 2 cars with commute distance of </a:t>
            </a:r>
            <a:r>
              <a:rPr lang="en-US" sz="1200" dirty="0" smtClean="0"/>
              <a:t>1-2 miles</a:t>
            </a:r>
            <a:r>
              <a:rPr lang="en-US" sz="1200" dirty="0"/>
              <a:t>, Graduate of English Education with no children and having yearly income greater than $5000 but Less than $10,000.</a:t>
            </a:r>
          </a:p>
          <a:p>
            <a:pPr>
              <a:lnSpc>
                <a:spcPct val="150000"/>
              </a:lnSpc>
            </a:pPr>
            <a:r>
              <a:rPr lang="en-US" sz="1200" dirty="0"/>
              <a:t>This information can significantly increase the efficiency of the marketing campaign  by targeting customers within these demographics for improved sales and profit. </a:t>
            </a:r>
          </a:p>
        </p:txBody>
      </p:sp>
    </p:spTree>
    <p:extLst>
      <p:ext uri="{BB962C8B-B14F-4D97-AF65-F5344CB8AC3E}">
        <p14:creationId xmlns:p14="http://schemas.microsoft.com/office/powerpoint/2010/main" val="1083124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9233276"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a:t>
            </a:r>
            <a:r>
              <a:rPr lang="en-US" sz="2800" dirty="0" smtClean="0">
                <a:latin typeface="Algerian" panose="04020705040A02060702" pitchFamily="82" charset="0"/>
              </a:rPr>
              <a:t>DEMOGRAPHY - ONLINE sales channel</a:t>
            </a:r>
            <a:endParaRPr lang="en-US" sz="2800" dirty="0">
              <a:latin typeface="Algerian" panose="04020705040A02060702" pitchFamily="82" charset="0"/>
            </a:endParaRPr>
          </a:p>
        </p:txBody>
      </p:sp>
      <p:sp>
        <p:nvSpPr>
          <p:cNvPr id="5" name="TextBox 4"/>
          <p:cNvSpPr txBox="1"/>
          <p:nvPr/>
        </p:nvSpPr>
        <p:spPr>
          <a:xfrm>
            <a:off x="980767" y="1041966"/>
            <a:ext cx="10775804" cy="4462760"/>
          </a:xfrm>
          <a:prstGeom prst="rect">
            <a:avLst/>
          </a:prstGeom>
          <a:noFill/>
        </p:spPr>
        <p:txBody>
          <a:bodyPr wrap="square" rtlCol="0">
            <a:spAutoFit/>
          </a:bodyPr>
          <a:lstStyle/>
          <a:p>
            <a:r>
              <a:rPr lang="en-US" sz="1400" dirty="0" smtClean="0"/>
              <a:t>The Demography of the Customers who made purchases through the Online Sales Channel are:</a:t>
            </a:r>
          </a:p>
          <a:p>
            <a:endParaRPr lang="en-US" dirty="0"/>
          </a:p>
          <a:p>
            <a:pPr marL="285750" indent="-285750">
              <a:lnSpc>
                <a:spcPct val="150000"/>
              </a:lnSpc>
              <a:buFont typeface="Arial" panose="020B0604020202020204" pitchFamily="34" charset="0"/>
              <a:buChar char="•"/>
            </a:pPr>
            <a:r>
              <a:rPr lang="en-US" sz="1400" dirty="0" smtClean="0"/>
              <a:t>Marital Status.</a:t>
            </a:r>
            <a:endParaRPr lang="en-US" sz="1400" dirty="0"/>
          </a:p>
          <a:p>
            <a:pPr marL="285750" indent="-285750">
              <a:lnSpc>
                <a:spcPct val="150000"/>
              </a:lnSpc>
              <a:buFont typeface="Arial" panose="020B0604020202020204" pitchFamily="34" charset="0"/>
              <a:buChar char="•"/>
            </a:pPr>
            <a:r>
              <a:rPr lang="en-US" sz="1400" dirty="0" smtClean="0"/>
              <a:t>Gender.</a:t>
            </a:r>
          </a:p>
          <a:p>
            <a:pPr marL="285750" indent="-285750">
              <a:lnSpc>
                <a:spcPct val="150000"/>
              </a:lnSpc>
              <a:buFont typeface="Arial" panose="020B0604020202020204" pitchFamily="34" charset="0"/>
              <a:buChar char="•"/>
            </a:pPr>
            <a:r>
              <a:rPr lang="en-US" sz="1400" dirty="0" smtClean="0"/>
              <a:t>Age Groups</a:t>
            </a:r>
          </a:p>
          <a:p>
            <a:pPr marL="285750" indent="-285750">
              <a:lnSpc>
                <a:spcPct val="150000"/>
              </a:lnSpc>
              <a:buFont typeface="Arial" panose="020B0604020202020204" pitchFamily="34" charset="0"/>
              <a:buChar char="•"/>
            </a:pPr>
            <a:r>
              <a:rPr lang="en-US" sz="1400" dirty="0" smtClean="0"/>
              <a:t>House Ownership</a:t>
            </a:r>
          </a:p>
          <a:p>
            <a:pPr marL="285750" indent="-285750">
              <a:lnSpc>
                <a:spcPct val="150000"/>
              </a:lnSpc>
              <a:buFont typeface="Arial" panose="020B0604020202020204" pitchFamily="34" charset="0"/>
              <a:buChar char="•"/>
            </a:pPr>
            <a:r>
              <a:rPr lang="en-US" sz="1400" dirty="0" smtClean="0"/>
              <a:t>English occupation</a:t>
            </a:r>
          </a:p>
          <a:p>
            <a:pPr marL="285750" indent="-285750">
              <a:lnSpc>
                <a:spcPct val="150000"/>
              </a:lnSpc>
              <a:buFont typeface="Arial" panose="020B0604020202020204" pitchFamily="34" charset="0"/>
              <a:buChar char="•"/>
            </a:pPr>
            <a:r>
              <a:rPr lang="en-US" sz="1400" dirty="0" smtClean="0"/>
              <a:t>Number of cars Owned</a:t>
            </a:r>
          </a:p>
          <a:p>
            <a:pPr marL="285750" indent="-285750">
              <a:lnSpc>
                <a:spcPct val="150000"/>
              </a:lnSpc>
              <a:buFont typeface="Arial" panose="020B0604020202020204" pitchFamily="34" charset="0"/>
              <a:buChar char="•"/>
            </a:pPr>
            <a:r>
              <a:rPr lang="en-US" sz="1400" dirty="0" smtClean="0"/>
              <a:t>English Education</a:t>
            </a:r>
          </a:p>
          <a:p>
            <a:pPr marL="285750" indent="-285750">
              <a:lnSpc>
                <a:spcPct val="150000"/>
              </a:lnSpc>
              <a:buFont typeface="Arial" panose="020B0604020202020204" pitchFamily="34" charset="0"/>
              <a:buChar char="•"/>
            </a:pPr>
            <a:r>
              <a:rPr lang="en-US" sz="1400" dirty="0" smtClean="0"/>
              <a:t>Commute Distance</a:t>
            </a:r>
          </a:p>
          <a:p>
            <a:pPr marL="285750" indent="-285750">
              <a:lnSpc>
                <a:spcPct val="150000"/>
              </a:lnSpc>
              <a:buFont typeface="Arial" panose="020B0604020202020204" pitchFamily="34" charset="0"/>
              <a:buChar char="•"/>
            </a:pPr>
            <a:r>
              <a:rPr lang="en-US" sz="1400" dirty="0" smtClean="0"/>
              <a:t>Total Number of Children</a:t>
            </a:r>
          </a:p>
          <a:p>
            <a:pPr marL="285750" indent="-285750">
              <a:lnSpc>
                <a:spcPct val="150000"/>
              </a:lnSpc>
              <a:buFont typeface="Arial" panose="020B0604020202020204" pitchFamily="34" charset="0"/>
              <a:buChar char="•"/>
            </a:pPr>
            <a:r>
              <a:rPr lang="en-US" sz="1400" dirty="0" smtClean="0"/>
              <a:t>Yearly Income </a:t>
            </a:r>
            <a:r>
              <a:rPr lang="en-US" sz="1400" dirty="0" smtClean="0"/>
              <a:t>Groups</a:t>
            </a:r>
          </a:p>
          <a:p>
            <a:pPr>
              <a:lnSpc>
                <a:spcPct val="150000"/>
              </a:lnSpc>
            </a:pPr>
            <a:endParaRPr lang="en-US" sz="1400" dirty="0" smtClean="0"/>
          </a:p>
          <a:p>
            <a:pPr marL="285750" indent="-285750">
              <a:lnSpc>
                <a:spcPct val="15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568476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ardrop 6"/>
          <p:cNvSpPr/>
          <p:nvPr/>
        </p:nvSpPr>
        <p:spPr>
          <a:xfrm rot="2700000">
            <a:off x="2169899" y="4477671"/>
            <a:ext cx="1494943" cy="1494943"/>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Content Placeholder 8"/>
          <p:cNvSpPr>
            <a:spLocks noGrp="1"/>
          </p:cNvSpPr>
          <p:nvPr>
            <p:ph idx="1"/>
          </p:nvPr>
        </p:nvSpPr>
        <p:spPr>
          <a:xfrm>
            <a:off x="920931" y="815431"/>
            <a:ext cx="4835435" cy="464729"/>
          </a:xfrm>
        </p:spPr>
        <p:txBody>
          <a:bodyPr>
            <a:noAutofit/>
          </a:bodyPr>
          <a:lstStyle/>
          <a:p>
            <a:pPr marL="514350" indent="-514350">
              <a:buFont typeface="+mj-lt"/>
              <a:buAutoNum type="arabicPeriod"/>
            </a:pPr>
            <a:r>
              <a:rPr lang="en-US" sz="2800" dirty="0">
                <a:solidFill>
                  <a:schemeClr val="tx1"/>
                </a:solidFill>
                <a:latin typeface="Algerian" panose="04020705040A02060702" pitchFamily="82" charset="0"/>
              </a:rPr>
              <a:t>BUSINESS OVERVIEW</a:t>
            </a:r>
          </a:p>
        </p:txBody>
      </p:sp>
      <p:sp>
        <p:nvSpPr>
          <p:cNvPr id="4" name="Content Placeholder 8"/>
          <p:cNvSpPr txBox="1">
            <a:spLocks/>
          </p:cNvSpPr>
          <p:nvPr/>
        </p:nvSpPr>
        <p:spPr>
          <a:xfrm>
            <a:off x="920931" y="1733007"/>
            <a:ext cx="10515600" cy="12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dirty="0">
                <a:latin typeface="Stylus BT" panose="020E0402020206020304" pitchFamily="34" charset="0"/>
              </a:rPr>
              <a:t>Adventure Hardware Group (AHG) is a manufacturing company with global operations in regions like America, Europe and Asia. AHG specialty product are bikes, components, accessories, and clothing. We have the dynamics of reaching our customers through our respective reseller shops and our online </a:t>
            </a:r>
            <a:r>
              <a:rPr lang="en-US" sz="1800" dirty="0" smtClean="0">
                <a:latin typeface="Stylus BT" panose="020E0402020206020304" pitchFamily="34" charset="0"/>
              </a:rPr>
              <a:t>stores </a:t>
            </a:r>
            <a:r>
              <a:rPr lang="en-US" sz="1800" dirty="0">
                <a:latin typeface="Stylus BT" panose="020E0402020206020304" pitchFamily="34" charset="0"/>
              </a:rPr>
              <a:t>which gives our customers access to seamless experience on the </a:t>
            </a:r>
            <a:r>
              <a:rPr lang="en-US" sz="1800" dirty="0" smtClean="0">
                <a:latin typeface="Stylus BT" panose="020E0402020206020304" pitchFamily="34" charset="0"/>
              </a:rPr>
              <a:t>web</a:t>
            </a:r>
            <a:endParaRPr lang="en-US" sz="1800" dirty="0">
              <a:latin typeface="Stylus BT" panose="020E0402020206020304" pitchFamily="34" charset="0"/>
            </a:endParaRPr>
          </a:p>
        </p:txBody>
      </p:sp>
      <p:graphicFrame>
        <p:nvGraphicFramePr>
          <p:cNvPr id="5" name="Diagram 4"/>
          <p:cNvGraphicFramePr/>
          <p:nvPr>
            <p:extLst>
              <p:ext uri="{D42A27DB-BD31-4B8C-83A1-F6EECF244321}">
                <p14:modId xmlns:p14="http://schemas.microsoft.com/office/powerpoint/2010/main" val="2084981133"/>
              </p:ext>
            </p:extLst>
          </p:nvPr>
        </p:nvGraphicFramePr>
        <p:xfrm>
          <a:off x="1701076" y="3910149"/>
          <a:ext cx="9106263" cy="262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2217850" y="4525697"/>
            <a:ext cx="1399039" cy="1398890"/>
            <a:chOff x="2628314" y="615680"/>
            <a:chExt cx="1399039" cy="1398890"/>
          </a:xfrm>
        </p:grpSpPr>
        <p:sp>
          <p:nvSpPr>
            <p:cNvPr id="11" name="Oval 10"/>
            <p:cNvSpPr/>
            <p:nvPr/>
          </p:nvSpPr>
          <p:spPr>
            <a:xfrm>
              <a:off x="2628314" y="615680"/>
              <a:ext cx="1399039" cy="139889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Oval 4"/>
            <p:cNvSpPr txBox="1"/>
            <p:nvPr/>
          </p:nvSpPr>
          <p:spPr>
            <a:xfrm>
              <a:off x="2828315" y="815559"/>
              <a:ext cx="999035" cy="9991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400" kern="1200" dirty="0"/>
                <a:t>4 years in business</a:t>
              </a:r>
            </a:p>
          </p:txBody>
        </p:sp>
      </p:gr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8240" y="279492"/>
            <a:ext cx="3124200" cy="1227092"/>
          </a:xfrm>
          <a:prstGeom prst="rect">
            <a:avLst/>
          </a:prstGeom>
        </p:spPr>
      </p:pic>
    </p:spTree>
    <p:extLst>
      <p:ext uri="{BB962C8B-B14F-4D97-AF65-F5344CB8AC3E}">
        <p14:creationId xmlns:p14="http://schemas.microsoft.com/office/powerpoint/2010/main" val="36889610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8834256"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MARITAL STATUS</a:t>
            </a:r>
            <a:endParaRPr lang="en-US" sz="2800" dirty="0">
              <a:latin typeface="Algerian" panose="04020705040A02060702" pitchFamily="82" charset="0"/>
            </a:endParaRPr>
          </a:p>
        </p:txBody>
      </p:sp>
      <p:sp>
        <p:nvSpPr>
          <p:cNvPr id="5" name="TextBox 4"/>
          <p:cNvSpPr txBox="1"/>
          <p:nvPr/>
        </p:nvSpPr>
        <p:spPr>
          <a:xfrm>
            <a:off x="893218" y="4884391"/>
            <a:ext cx="10523720" cy="133882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Between 2012 and 2013 , the number of Married (M) customers then surpassed that of singles (S) in the remaining years respectively.</a:t>
            </a:r>
            <a:endParaRPr lang="en-US" sz="1400" dirty="0"/>
          </a:p>
          <a:p>
            <a:pPr marL="285750" indent="-285750">
              <a:lnSpc>
                <a:spcPct val="150000"/>
              </a:lnSpc>
              <a:buFont typeface="Arial" panose="020B0604020202020204" pitchFamily="34" charset="0"/>
              <a:buChar char="•"/>
            </a:pPr>
            <a:r>
              <a:rPr lang="en-US" sz="1400" dirty="0" smtClean="0"/>
              <a:t>The quantities of products ordered also showed a similar pattern from 2012 onwards.</a:t>
            </a:r>
            <a:endParaRPr lang="en-US" sz="1400" dirty="0"/>
          </a:p>
        </p:txBody>
      </p:sp>
      <p:pic>
        <p:nvPicPr>
          <p:cNvPr id="3" name="Picture 2"/>
          <p:cNvPicPr>
            <a:picLocks noChangeAspect="1"/>
          </p:cNvPicPr>
          <p:nvPr/>
        </p:nvPicPr>
        <p:blipFill>
          <a:blip r:embed="rId2"/>
          <a:stretch>
            <a:fillRect/>
          </a:stretch>
        </p:blipFill>
        <p:spPr>
          <a:xfrm>
            <a:off x="893218" y="1005747"/>
            <a:ext cx="5359536" cy="3304996"/>
          </a:xfrm>
          <a:prstGeom prst="rect">
            <a:avLst/>
          </a:prstGeom>
        </p:spPr>
      </p:pic>
      <p:pic>
        <p:nvPicPr>
          <p:cNvPr id="7" name="Picture 6"/>
          <p:cNvPicPr>
            <a:picLocks noChangeAspect="1"/>
          </p:cNvPicPr>
          <p:nvPr/>
        </p:nvPicPr>
        <p:blipFill>
          <a:blip r:embed="rId3"/>
          <a:stretch>
            <a:fillRect/>
          </a:stretch>
        </p:blipFill>
        <p:spPr>
          <a:xfrm>
            <a:off x="6426927" y="1005747"/>
            <a:ext cx="4990012" cy="3304996"/>
          </a:xfrm>
          <a:prstGeom prst="rect">
            <a:avLst/>
          </a:prstGeom>
        </p:spPr>
      </p:pic>
    </p:spTree>
    <p:extLst>
      <p:ext uri="{BB962C8B-B14F-4D97-AF65-F5344CB8AC3E}">
        <p14:creationId xmlns:p14="http://schemas.microsoft.com/office/powerpoint/2010/main" val="18354403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8912633"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MARITAL STATUS</a:t>
            </a:r>
            <a:endParaRPr lang="en-US" sz="2800" dirty="0">
              <a:latin typeface="Algerian" panose="04020705040A02060702" pitchFamily="82" charset="0"/>
            </a:endParaRPr>
          </a:p>
        </p:txBody>
      </p:sp>
      <p:sp>
        <p:nvSpPr>
          <p:cNvPr id="5" name="TextBox 4"/>
          <p:cNvSpPr txBox="1"/>
          <p:nvPr/>
        </p:nvSpPr>
        <p:spPr>
          <a:xfrm>
            <a:off x="893218" y="4884391"/>
            <a:ext cx="10523720" cy="133882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Revenue and Profit generated by single customers started out better in 2011 surpassing the married customers.</a:t>
            </a:r>
          </a:p>
          <a:p>
            <a:pPr marL="285750" indent="-285750">
              <a:lnSpc>
                <a:spcPct val="150000"/>
              </a:lnSpc>
              <a:buFont typeface="Arial" panose="020B0604020202020204" pitchFamily="34" charset="0"/>
              <a:buChar char="•"/>
            </a:pPr>
            <a:r>
              <a:rPr lang="en-US" sz="1400" dirty="0" smtClean="0"/>
              <a:t>A change in both revenue and profit occurred  between 2012 and 2013.</a:t>
            </a:r>
          </a:p>
          <a:p>
            <a:pPr marL="285750" indent="-285750">
              <a:lnSpc>
                <a:spcPct val="150000"/>
              </a:lnSpc>
              <a:buFont typeface="Arial" panose="020B0604020202020204" pitchFamily="34" charset="0"/>
              <a:buChar char="•"/>
            </a:pPr>
            <a:r>
              <a:rPr lang="en-US" sz="1400" dirty="0" smtClean="0"/>
              <a:t>The Male customers generated more revenue and profit.</a:t>
            </a:r>
            <a:endParaRPr lang="en-US" sz="1400" dirty="0"/>
          </a:p>
        </p:txBody>
      </p:sp>
      <p:pic>
        <p:nvPicPr>
          <p:cNvPr id="4" name="Picture 3"/>
          <p:cNvPicPr>
            <a:picLocks noChangeAspect="1"/>
          </p:cNvPicPr>
          <p:nvPr/>
        </p:nvPicPr>
        <p:blipFill>
          <a:blip r:embed="rId2"/>
          <a:stretch>
            <a:fillRect/>
          </a:stretch>
        </p:blipFill>
        <p:spPr>
          <a:xfrm>
            <a:off x="1175445" y="1008997"/>
            <a:ext cx="4877223" cy="3545585"/>
          </a:xfrm>
          <a:prstGeom prst="rect">
            <a:avLst/>
          </a:prstGeom>
        </p:spPr>
      </p:pic>
      <p:pic>
        <p:nvPicPr>
          <p:cNvPr id="6" name="Picture 5"/>
          <p:cNvPicPr>
            <a:picLocks noChangeAspect="1"/>
          </p:cNvPicPr>
          <p:nvPr/>
        </p:nvPicPr>
        <p:blipFill>
          <a:blip r:embed="rId3"/>
          <a:stretch>
            <a:fillRect/>
          </a:stretch>
        </p:blipFill>
        <p:spPr>
          <a:xfrm>
            <a:off x="6235120" y="1101518"/>
            <a:ext cx="4999153" cy="3453064"/>
          </a:xfrm>
          <a:prstGeom prst="rect">
            <a:avLst/>
          </a:prstGeom>
        </p:spPr>
      </p:pic>
    </p:spTree>
    <p:extLst>
      <p:ext uri="{BB962C8B-B14F-4D97-AF65-F5344CB8AC3E}">
        <p14:creationId xmlns:p14="http://schemas.microsoft.com/office/powerpoint/2010/main" val="17222477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GENDER</a:t>
            </a:r>
            <a:endParaRPr lang="en-US" sz="2800" dirty="0">
              <a:latin typeface="Algerian" panose="04020705040A02060702" pitchFamily="82" charset="0"/>
            </a:endParaRPr>
          </a:p>
        </p:txBody>
      </p:sp>
      <p:sp>
        <p:nvSpPr>
          <p:cNvPr id="5" name="TextBox 4"/>
          <p:cNvSpPr txBox="1"/>
          <p:nvPr/>
        </p:nvSpPr>
        <p:spPr>
          <a:xfrm>
            <a:off x="962886" y="4936643"/>
            <a:ext cx="10819811" cy="692497"/>
          </a:xfrm>
          <a:prstGeom prst="rect">
            <a:avLst/>
          </a:prstGeom>
          <a:noFill/>
        </p:spPr>
        <p:txBody>
          <a:bodyPr wrap="square" rtlCol="0">
            <a:spAutoFit/>
          </a:bodyPr>
          <a:lstStyle/>
          <a:p>
            <a:r>
              <a:rPr lang="en-US" sz="1200" dirty="0"/>
              <a:t>COMMENTS</a:t>
            </a:r>
            <a:r>
              <a:rPr lang="en-US" dirty="0" smtClean="0"/>
              <a:t>:</a:t>
            </a:r>
          </a:p>
          <a:p>
            <a:pPr marL="285750" indent="-285750">
              <a:lnSpc>
                <a:spcPct val="150000"/>
              </a:lnSpc>
              <a:buFont typeface="Arial" panose="020B0604020202020204" pitchFamily="34" charset="0"/>
              <a:buChar char="•"/>
            </a:pPr>
            <a:r>
              <a:rPr lang="en-US" sz="1400" dirty="0" smtClean="0"/>
              <a:t>2013 and 2014 showed more male customers and more products ordered</a:t>
            </a:r>
            <a:endParaRPr lang="en-US" sz="1400" dirty="0">
              <a:solidFill>
                <a:prstClr val="white"/>
              </a:solidFill>
            </a:endParaRPr>
          </a:p>
        </p:txBody>
      </p:sp>
      <p:pic>
        <p:nvPicPr>
          <p:cNvPr id="7" name="Picture 6"/>
          <p:cNvPicPr>
            <a:picLocks noChangeAspect="1"/>
          </p:cNvPicPr>
          <p:nvPr/>
        </p:nvPicPr>
        <p:blipFill>
          <a:blip r:embed="rId2"/>
          <a:stretch>
            <a:fillRect/>
          </a:stretch>
        </p:blipFill>
        <p:spPr>
          <a:xfrm>
            <a:off x="1148237" y="949233"/>
            <a:ext cx="4740051" cy="3457303"/>
          </a:xfrm>
          <a:prstGeom prst="rect">
            <a:avLst/>
          </a:prstGeom>
        </p:spPr>
      </p:pic>
      <p:pic>
        <p:nvPicPr>
          <p:cNvPr id="8" name="Picture 7"/>
          <p:cNvPicPr>
            <a:picLocks noChangeAspect="1"/>
          </p:cNvPicPr>
          <p:nvPr/>
        </p:nvPicPr>
        <p:blipFill>
          <a:blip r:embed="rId3"/>
          <a:stretch>
            <a:fillRect/>
          </a:stretch>
        </p:blipFill>
        <p:spPr>
          <a:xfrm>
            <a:off x="6055742" y="949234"/>
            <a:ext cx="4892464" cy="3457302"/>
          </a:xfrm>
          <a:prstGeom prst="rect">
            <a:avLst/>
          </a:prstGeom>
        </p:spPr>
      </p:pic>
    </p:spTree>
    <p:extLst>
      <p:ext uri="{BB962C8B-B14F-4D97-AF65-F5344CB8AC3E}">
        <p14:creationId xmlns:p14="http://schemas.microsoft.com/office/powerpoint/2010/main" val="35480677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GENDER</a:t>
            </a:r>
            <a:endParaRPr lang="en-US" sz="2800" dirty="0">
              <a:latin typeface="Algerian" panose="04020705040A02060702" pitchFamily="82" charset="0"/>
            </a:endParaRPr>
          </a:p>
        </p:txBody>
      </p:sp>
      <p:sp>
        <p:nvSpPr>
          <p:cNvPr id="5" name="TextBox 4"/>
          <p:cNvSpPr txBox="1"/>
          <p:nvPr/>
        </p:nvSpPr>
        <p:spPr>
          <a:xfrm>
            <a:off x="893218" y="4671556"/>
            <a:ext cx="10523720" cy="133882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Although there were more male customers and more products ordered by the male customers, the </a:t>
            </a:r>
            <a:r>
              <a:rPr lang="en-US" sz="1400" dirty="0"/>
              <a:t>f</a:t>
            </a:r>
            <a:r>
              <a:rPr lang="en-US" sz="1400" dirty="0" smtClean="0"/>
              <a:t>emale customers generated more revenue and profit from 2011 to 2013.</a:t>
            </a:r>
          </a:p>
          <a:p>
            <a:pPr marL="285750" indent="-285750">
              <a:lnSpc>
                <a:spcPct val="150000"/>
              </a:lnSpc>
              <a:buFont typeface="Arial" panose="020B0604020202020204" pitchFamily="34" charset="0"/>
              <a:buChar char="•"/>
            </a:pPr>
            <a:r>
              <a:rPr lang="en-US" sz="1400" dirty="0" smtClean="0"/>
              <a:t>2014 showed a change in revenue and profit with the male generating more. </a:t>
            </a:r>
            <a:endParaRPr lang="en-US" sz="1400" dirty="0"/>
          </a:p>
        </p:txBody>
      </p:sp>
      <p:pic>
        <p:nvPicPr>
          <p:cNvPr id="3" name="Picture 2"/>
          <p:cNvPicPr>
            <a:picLocks noChangeAspect="1"/>
          </p:cNvPicPr>
          <p:nvPr/>
        </p:nvPicPr>
        <p:blipFill>
          <a:blip r:embed="rId2"/>
          <a:stretch>
            <a:fillRect/>
          </a:stretch>
        </p:blipFill>
        <p:spPr>
          <a:xfrm>
            <a:off x="1019227" y="949233"/>
            <a:ext cx="5067739" cy="3422469"/>
          </a:xfrm>
          <a:prstGeom prst="rect">
            <a:avLst/>
          </a:prstGeom>
        </p:spPr>
      </p:pic>
      <p:pic>
        <p:nvPicPr>
          <p:cNvPr id="7" name="Picture 6"/>
          <p:cNvPicPr>
            <a:picLocks noChangeAspect="1"/>
          </p:cNvPicPr>
          <p:nvPr/>
        </p:nvPicPr>
        <p:blipFill>
          <a:blip r:embed="rId3"/>
          <a:stretch>
            <a:fillRect/>
          </a:stretch>
        </p:blipFill>
        <p:spPr>
          <a:xfrm>
            <a:off x="6212975" y="949234"/>
            <a:ext cx="4930567" cy="3422469"/>
          </a:xfrm>
          <a:prstGeom prst="rect">
            <a:avLst/>
          </a:prstGeom>
        </p:spPr>
      </p:pic>
    </p:spTree>
    <p:extLst>
      <p:ext uri="{BB962C8B-B14F-4D97-AF65-F5344CB8AC3E}">
        <p14:creationId xmlns:p14="http://schemas.microsoft.com/office/powerpoint/2010/main" val="1015668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9287102" cy="694267"/>
          </a:xfrm>
        </p:spPr>
        <p:txBody>
          <a:bodyPr>
            <a:normAutofit/>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AGE GROUPS</a:t>
            </a:r>
            <a:endParaRPr lang="en-US" sz="2800" dirty="0">
              <a:latin typeface="Algerian" panose="04020705040A02060702" pitchFamily="82" charset="0"/>
            </a:endParaRPr>
          </a:p>
        </p:txBody>
      </p:sp>
      <p:sp>
        <p:nvSpPr>
          <p:cNvPr id="5" name="TextBox 4"/>
          <p:cNvSpPr txBox="1"/>
          <p:nvPr/>
        </p:nvSpPr>
        <p:spPr>
          <a:xfrm>
            <a:off x="893218" y="4884391"/>
            <a:ext cx="10523720" cy="133882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No visible change is seen for both number of customers and order quantity .</a:t>
            </a:r>
            <a:endParaRPr lang="en-US" sz="1400" dirty="0"/>
          </a:p>
          <a:p>
            <a:pPr marL="285750" indent="-285750">
              <a:lnSpc>
                <a:spcPct val="150000"/>
              </a:lnSpc>
              <a:buFont typeface="Arial" panose="020B0604020202020204" pitchFamily="34" charset="0"/>
              <a:buChar char="•"/>
            </a:pPr>
            <a:r>
              <a:rPr lang="en-US" sz="1400" dirty="0"/>
              <a:t>Customers with </a:t>
            </a:r>
            <a:r>
              <a:rPr lang="en-US" sz="1400" dirty="0" smtClean="0"/>
              <a:t>age group 40-49 were more and made more orders while </a:t>
            </a:r>
            <a:r>
              <a:rPr lang="en-US" sz="1400" dirty="0"/>
              <a:t>those with </a:t>
            </a:r>
            <a:r>
              <a:rPr lang="en-US" sz="1400" dirty="0" smtClean="0"/>
              <a:t>50-59 </a:t>
            </a:r>
            <a:r>
              <a:rPr lang="en-US" sz="1400" dirty="0"/>
              <a:t>trails behind throughout the business years in review. </a:t>
            </a:r>
          </a:p>
        </p:txBody>
      </p:sp>
      <p:pic>
        <p:nvPicPr>
          <p:cNvPr id="4" name="Picture 3"/>
          <p:cNvPicPr>
            <a:picLocks noChangeAspect="1"/>
          </p:cNvPicPr>
          <p:nvPr/>
        </p:nvPicPr>
        <p:blipFill>
          <a:blip r:embed="rId2"/>
          <a:stretch>
            <a:fillRect/>
          </a:stretch>
        </p:blipFill>
        <p:spPr>
          <a:xfrm>
            <a:off x="973005" y="948258"/>
            <a:ext cx="5564326" cy="3745662"/>
          </a:xfrm>
          <a:prstGeom prst="rect">
            <a:avLst/>
          </a:prstGeom>
        </p:spPr>
      </p:pic>
      <p:pic>
        <p:nvPicPr>
          <p:cNvPr id="6" name="Picture 5"/>
          <p:cNvPicPr>
            <a:picLocks noChangeAspect="1"/>
          </p:cNvPicPr>
          <p:nvPr/>
        </p:nvPicPr>
        <p:blipFill>
          <a:blip r:embed="rId3"/>
          <a:stretch>
            <a:fillRect/>
          </a:stretch>
        </p:blipFill>
        <p:spPr>
          <a:xfrm>
            <a:off x="6679475" y="948257"/>
            <a:ext cx="4929804" cy="3745663"/>
          </a:xfrm>
          <a:prstGeom prst="rect">
            <a:avLst/>
          </a:prstGeom>
        </p:spPr>
      </p:pic>
    </p:spTree>
    <p:extLst>
      <p:ext uri="{BB962C8B-B14F-4D97-AF65-F5344CB8AC3E}">
        <p14:creationId xmlns:p14="http://schemas.microsoft.com/office/powerpoint/2010/main" val="27667190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8616542"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AGE GROUPS</a:t>
            </a:r>
            <a:endParaRPr lang="en-US" sz="2800" dirty="0">
              <a:latin typeface="Algerian" panose="04020705040A02060702" pitchFamily="82" charset="0"/>
            </a:endParaRPr>
          </a:p>
        </p:txBody>
      </p:sp>
      <p:sp>
        <p:nvSpPr>
          <p:cNvPr id="8" name="TextBox 7"/>
          <p:cNvSpPr txBox="1"/>
          <p:nvPr/>
        </p:nvSpPr>
        <p:spPr>
          <a:xfrm>
            <a:off x="893218" y="4885869"/>
            <a:ext cx="10523720" cy="1661993"/>
          </a:xfrm>
          <a:prstGeom prst="rect">
            <a:avLst/>
          </a:prstGeom>
          <a:noFill/>
        </p:spPr>
        <p:txBody>
          <a:bodyPr wrap="square" rtlCol="0">
            <a:spAutoFit/>
          </a:bodyPr>
          <a:lstStyle/>
          <a:p>
            <a:r>
              <a:rPr lang="en-US" sz="1200" dirty="0"/>
              <a:t>COMMENTS</a:t>
            </a:r>
            <a:r>
              <a:rPr lang="en-US" dirty="0" smtClean="0"/>
              <a:t>:</a:t>
            </a:r>
            <a:endParaRPr lang="en-US" sz="1400" dirty="0"/>
          </a:p>
          <a:p>
            <a:pPr marL="285750" indent="-285750">
              <a:lnSpc>
                <a:spcPct val="150000"/>
              </a:lnSpc>
              <a:buFont typeface="Arial" panose="020B0604020202020204" pitchFamily="34" charset="0"/>
              <a:buChar char="•"/>
            </a:pPr>
            <a:r>
              <a:rPr lang="en-US" sz="1400" dirty="0" smtClean="0"/>
              <a:t>The </a:t>
            </a:r>
            <a:r>
              <a:rPr lang="en-US" sz="1400" dirty="0"/>
              <a:t>customers within age group 40-49 made  </a:t>
            </a:r>
            <a:r>
              <a:rPr lang="en-US" sz="1400" dirty="0" smtClean="0"/>
              <a:t>the highest revenue and profit, followed by those within the 50-59 age group.</a:t>
            </a:r>
          </a:p>
          <a:p>
            <a:pPr marL="285750" indent="-285750">
              <a:lnSpc>
                <a:spcPct val="150000"/>
              </a:lnSpc>
              <a:buFont typeface="Arial" panose="020B0604020202020204" pitchFamily="34" charset="0"/>
              <a:buChar char="•"/>
            </a:pPr>
            <a:r>
              <a:rPr lang="en-US" sz="1400" dirty="0" smtClean="0"/>
              <a:t>There was a shift in 2012 when the 70-79 age group had </a:t>
            </a:r>
            <a:r>
              <a:rPr lang="en-US" sz="1400" dirty="0"/>
              <a:t>r</a:t>
            </a:r>
            <a:r>
              <a:rPr lang="en-US" sz="1400" dirty="0" smtClean="0"/>
              <a:t>evenue and profit generated surpassing that of 30-39 age group, a trend that continued to 2014.</a:t>
            </a:r>
            <a:endParaRPr lang="en-US" sz="1400" dirty="0"/>
          </a:p>
        </p:txBody>
      </p:sp>
      <p:pic>
        <p:nvPicPr>
          <p:cNvPr id="4" name="Picture 3"/>
          <p:cNvPicPr>
            <a:picLocks noChangeAspect="1"/>
          </p:cNvPicPr>
          <p:nvPr/>
        </p:nvPicPr>
        <p:blipFill>
          <a:blip r:embed="rId2"/>
          <a:stretch>
            <a:fillRect/>
          </a:stretch>
        </p:blipFill>
        <p:spPr>
          <a:xfrm>
            <a:off x="893219" y="949234"/>
            <a:ext cx="5261860" cy="3675017"/>
          </a:xfrm>
          <a:prstGeom prst="rect">
            <a:avLst/>
          </a:prstGeom>
        </p:spPr>
      </p:pic>
      <p:pic>
        <p:nvPicPr>
          <p:cNvPr id="5" name="Picture 4"/>
          <p:cNvPicPr>
            <a:picLocks noChangeAspect="1"/>
          </p:cNvPicPr>
          <p:nvPr/>
        </p:nvPicPr>
        <p:blipFill>
          <a:blip r:embed="rId3"/>
          <a:stretch>
            <a:fillRect/>
          </a:stretch>
        </p:blipFill>
        <p:spPr>
          <a:xfrm>
            <a:off x="6274853" y="949233"/>
            <a:ext cx="5255296" cy="3675017"/>
          </a:xfrm>
          <a:prstGeom prst="rect">
            <a:avLst/>
          </a:prstGeom>
        </p:spPr>
      </p:pic>
    </p:spTree>
    <p:extLst>
      <p:ext uri="{BB962C8B-B14F-4D97-AF65-F5344CB8AC3E}">
        <p14:creationId xmlns:p14="http://schemas.microsoft.com/office/powerpoint/2010/main" val="36051443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9522233"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HOUSE OWNERSHIP</a:t>
            </a:r>
            <a:endParaRPr lang="en-US" sz="2800" dirty="0">
              <a:latin typeface="Algerian" panose="04020705040A02060702" pitchFamily="82" charset="0"/>
            </a:endParaRPr>
          </a:p>
        </p:txBody>
      </p:sp>
      <p:sp>
        <p:nvSpPr>
          <p:cNvPr id="5" name="TextBox 4"/>
          <p:cNvSpPr txBox="1"/>
          <p:nvPr/>
        </p:nvSpPr>
        <p:spPr>
          <a:xfrm>
            <a:off x="893218" y="4884391"/>
            <a:ext cx="10523720" cy="133882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There were increasingly more customer who had a home than those without one. The Order quantities also followed the same pattern.</a:t>
            </a:r>
            <a:endParaRPr lang="en-US" sz="1400" dirty="0"/>
          </a:p>
          <a:p>
            <a:pPr>
              <a:lnSpc>
                <a:spcPct val="150000"/>
              </a:lnSpc>
            </a:pPr>
            <a:r>
              <a:rPr lang="en-US" sz="1400" dirty="0" smtClean="0"/>
              <a:t> </a:t>
            </a:r>
            <a:endParaRPr lang="en-US" sz="1400" dirty="0"/>
          </a:p>
        </p:txBody>
      </p:sp>
      <p:pic>
        <p:nvPicPr>
          <p:cNvPr id="3" name="Picture 2"/>
          <p:cNvPicPr>
            <a:picLocks noChangeAspect="1"/>
          </p:cNvPicPr>
          <p:nvPr/>
        </p:nvPicPr>
        <p:blipFill>
          <a:blip r:embed="rId2"/>
          <a:stretch>
            <a:fillRect/>
          </a:stretch>
        </p:blipFill>
        <p:spPr>
          <a:xfrm>
            <a:off x="1270235" y="943495"/>
            <a:ext cx="4884843" cy="3820094"/>
          </a:xfrm>
          <a:prstGeom prst="rect">
            <a:avLst/>
          </a:prstGeom>
        </p:spPr>
      </p:pic>
      <p:pic>
        <p:nvPicPr>
          <p:cNvPr id="7" name="Picture 6"/>
          <p:cNvPicPr>
            <a:picLocks noChangeAspect="1"/>
          </p:cNvPicPr>
          <p:nvPr/>
        </p:nvPicPr>
        <p:blipFill>
          <a:blip r:embed="rId3"/>
          <a:stretch>
            <a:fillRect/>
          </a:stretch>
        </p:blipFill>
        <p:spPr>
          <a:xfrm>
            <a:off x="6270171" y="943495"/>
            <a:ext cx="5146767" cy="3820094"/>
          </a:xfrm>
          <a:prstGeom prst="rect">
            <a:avLst/>
          </a:prstGeom>
        </p:spPr>
      </p:pic>
    </p:spTree>
    <p:extLst>
      <p:ext uri="{BB962C8B-B14F-4D97-AF65-F5344CB8AC3E}">
        <p14:creationId xmlns:p14="http://schemas.microsoft.com/office/powerpoint/2010/main" val="18066952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9618028"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HOUSE OWNERSHIP</a:t>
            </a:r>
            <a:endParaRPr lang="en-US" sz="2800" dirty="0">
              <a:latin typeface="Algerian" panose="04020705040A02060702" pitchFamily="82" charset="0"/>
            </a:endParaRPr>
          </a:p>
        </p:txBody>
      </p:sp>
      <p:sp>
        <p:nvSpPr>
          <p:cNvPr id="5" name="TextBox 4"/>
          <p:cNvSpPr txBox="1"/>
          <p:nvPr/>
        </p:nvSpPr>
        <p:spPr>
          <a:xfrm>
            <a:off x="893218" y="4884391"/>
            <a:ext cx="10523720" cy="692497"/>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a:t>The </a:t>
            </a:r>
            <a:r>
              <a:rPr lang="en-US" sz="1400" dirty="0" smtClean="0"/>
              <a:t>Customers with a home generated more revenue and profit throughout the review period.</a:t>
            </a:r>
            <a:endParaRPr lang="en-US" sz="1400" dirty="0"/>
          </a:p>
        </p:txBody>
      </p:sp>
      <p:pic>
        <p:nvPicPr>
          <p:cNvPr id="3" name="Picture 2"/>
          <p:cNvPicPr>
            <a:picLocks noChangeAspect="1"/>
          </p:cNvPicPr>
          <p:nvPr/>
        </p:nvPicPr>
        <p:blipFill>
          <a:blip r:embed="rId2"/>
          <a:stretch>
            <a:fillRect/>
          </a:stretch>
        </p:blipFill>
        <p:spPr>
          <a:xfrm>
            <a:off x="1221050" y="949234"/>
            <a:ext cx="5153624" cy="3722322"/>
          </a:xfrm>
          <a:prstGeom prst="rect">
            <a:avLst/>
          </a:prstGeom>
        </p:spPr>
      </p:pic>
      <p:pic>
        <p:nvPicPr>
          <p:cNvPr id="6" name="Picture 5"/>
          <p:cNvPicPr>
            <a:picLocks noChangeAspect="1"/>
          </p:cNvPicPr>
          <p:nvPr/>
        </p:nvPicPr>
        <p:blipFill>
          <a:blip r:embed="rId3"/>
          <a:stretch>
            <a:fillRect/>
          </a:stretch>
        </p:blipFill>
        <p:spPr>
          <a:xfrm>
            <a:off x="6560060" y="949234"/>
            <a:ext cx="4976291" cy="3722322"/>
          </a:xfrm>
          <a:prstGeom prst="rect">
            <a:avLst/>
          </a:prstGeom>
        </p:spPr>
      </p:pic>
    </p:spTree>
    <p:extLst>
      <p:ext uri="{BB962C8B-B14F-4D97-AF65-F5344CB8AC3E}">
        <p14:creationId xmlns:p14="http://schemas.microsoft.com/office/powerpoint/2010/main" val="15680702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9591902"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ENGLISH OCCUPATION</a:t>
            </a:r>
            <a:endParaRPr lang="en-US" sz="2800" dirty="0">
              <a:latin typeface="Algerian" panose="04020705040A02060702" pitchFamily="82" charset="0"/>
            </a:endParaRPr>
          </a:p>
        </p:txBody>
      </p:sp>
      <p:sp>
        <p:nvSpPr>
          <p:cNvPr id="5" name="TextBox 4"/>
          <p:cNvSpPr txBox="1"/>
          <p:nvPr/>
        </p:nvSpPr>
        <p:spPr>
          <a:xfrm>
            <a:off x="893218" y="4884391"/>
            <a:ext cx="10523720" cy="692497"/>
          </a:xfrm>
          <a:prstGeom prst="rect">
            <a:avLst/>
          </a:prstGeom>
          <a:noFill/>
        </p:spPr>
        <p:txBody>
          <a:bodyPr wrap="square" rtlCol="0">
            <a:spAutoFit/>
          </a:bodyPr>
          <a:lstStyle/>
          <a:p>
            <a:r>
              <a:rPr lang="en-US" sz="1200" dirty="0"/>
              <a:t>COMMENTS</a:t>
            </a:r>
            <a:r>
              <a:rPr lang="en-US" dirty="0" smtClean="0"/>
              <a:t>:</a:t>
            </a:r>
            <a:endParaRPr lang="en-US" sz="1400" dirty="0" smtClean="0"/>
          </a:p>
          <a:p>
            <a:pPr marL="285750" indent="-285750">
              <a:lnSpc>
                <a:spcPct val="150000"/>
              </a:lnSpc>
              <a:buFont typeface="Arial" panose="020B0604020202020204" pitchFamily="34" charset="0"/>
              <a:buChar char="•"/>
            </a:pPr>
            <a:r>
              <a:rPr lang="en-US" sz="1400" dirty="0" smtClean="0"/>
              <a:t>Between 2011 and 2012,a change was seen between numbers of management and clerical customers  .</a:t>
            </a:r>
            <a:endParaRPr lang="en-US" sz="1400" dirty="0"/>
          </a:p>
        </p:txBody>
      </p:sp>
      <p:pic>
        <p:nvPicPr>
          <p:cNvPr id="4" name="Picture 3"/>
          <p:cNvPicPr>
            <a:picLocks noChangeAspect="1"/>
          </p:cNvPicPr>
          <p:nvPr/>
        </p:nvPicPr>
        <p:blipFill>
          <a:blip r:embed="rId2"/>
          <a:stretch>
            <a:fillRect/>
          </a:stretch>
        </p:blipFill>
        <p:spPr>
          <a:xfrm>
            <a:off x="1210492" y="949233"/>
            <a:ext cx="4867188" cy="3722324"/>
          </a:xfrm>
          <a:prstGeom prst="rect">
            <a:avLst/>
          </a:prstGeom>
        </p:spPr>
      </p:pic>
      <p:pic>
        <p:nvPicPr>
          <p:cNvPr id="6" name="Picture 5"/>
          <p:cNvPicPr>
            <a:picLocks noChangeAspect="1"/>
          </p:cNvPicPr>
          <p:nvPr/>
        </p:nvPicPr>
        <p:blipFill>
          <a:blip r:embed="rId3"/>
          <a:stretch>
            <a:fillRect/>
          </a:stretch>
        </p:blipFill>
        <p:spPr>
          <a:xfrm>
            <a:off x="6183086" y="949233"/>
            <a:ext cx="5104332" cy="3722324"/>
          </a:xfrm>
          <a:prstGeom prst="rect">
            <a:avLst/>
          </a:prstGeom>
        </p:spPr>
      </p:pic>
    </p:spTree>
    <p:extLst>
      <p:ext uri="{BB962C8B-B14F-4D97-AF65-F5344CB8AC3E}">
        <p14:creationId xmlns:p14="http://schemas.microsoft.com/office/powerpoint/2010/main" val="36969131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10096999"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ENGLISH OCCUPATION</a:t>
            </a:r>
            <a:endParaRPr lang="en-US" sz="2800" dirty="0">
              <a:latin typeface="Algerian" panose="04020705040A02060702" pitchFamily="82" charset="0"/>
            </a:endParaRPr>
          </a:p>
        </p:txBody>
      </p:sp>
      <p:sp>
        <p:nvSpPr>
          <p:cNvPr id="5" name="TextBox 4"/>
          <p:cNvSpPr txBox="1"/>
          <p:nvPr/>
        </p:nvSpPr>
        <p:spPr>
          <a:xfrm>
            <a:off x="893218" y="4884391"/>
            <a:ext cx="10523720" cy="101566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Customers with Professional and Skilled manual English Occupation generated more revenue and profit through the </a:t>
            </a:r>
            <a:r>
              <a:rPr lang="en-US" sz="1400" dirty="0"/>
              <a:t>years in review. </a:t>
            </a:r>
          </a:p>
        </p:txBody>
      </p:sp>
      <p:pic>
        <p:nvPicPr>
          <p:cNvPr id="6" name="Picture 5"/>
          <p:cNvPicPr>
            <a:picLocks noChangeAspect="1"/>
          </p:cNvPicPr>
          <p:nvPr/>
        </p:nvPicPr>
        <p:blipFill>
          <a:blip r:embed="rId2"/>
          <a:stretch>
            <a:fillRect/>
          </a:stretch>
        </p:blipFill>
        <p:spPr>
          <a:xfrm>
            <a:off x="893217" y="1049267"/>
            <a:ext cx="4915326" cy="3696903"/>
          </a:xfrm>
          <a:prstGeom prst="rect">
            <a:avLst/>
          </a:prstGeom>
        </p:spPr>
      </p:pic>
      <p:pic>
        <p:nvPicPr>
          <p:cNvPr id="8" name="Picture 7"/>
          <p:cNvPicPr>
            <a:picLocks noChangeAspect="1"/>
          </p:cNvPicPr>
          <p:nvPr/>
        </p:nvPicPr>
        <p:blipFill>
          <a:blip r:embed="rId3"/>
          <a:stretch>
            <a:fillRect/>
          </a:stretch>
        </p:blipFill>
        <p:spPr>
          <a:xfrm>
            <a:off x="5941716" y="1049268"/>
            <a:ext cx="5048500" cy="3696902"/>
          </a:xfrm>
          <a:prstGeom prst="rect">
            <a:avLst/>
          </a:prstGeom>
        </p:spPr>
      </p:pic>
    </p:spTree>
    <p:extLst>
      <p:ext uri="{BB962C8B-B14F-4D97-AF65-F5344CB8AC3E}">
        <p14:creationId xmlns:p14="http://schemas.microsoft.com/office/powerpoint/2010/main" val="777684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6" y="106924"/>
            <a:ext cx="7815353" cy="694267"/>
          </a:xfrm>
        </p:spPr>
        <p:txBody>
          <a:bodyPr>
            <a:normAutofit fontScale="90000"/>
          </a:bodyPr>
          <a:lstStyle/>
          <a:p>
            <a:r>
              <a:rPr lang="en-US" sz="2800" dirty="0">
                <a:latin typeface="Algerian" panose="04020705040A02060702" pitchFamily="82" charset="0"/>
              </a:rPr>
              <a:t>2</a:t>
            </a:r>
            <a:r>
              <a:rPr lang="en-US" dirty="0">
                <a:latin typeface="Algerian" panose="04020705040A02060702" pitchFamily="82" charset="0"/>
              </a:rPr>
              <a:t>. </a:t>
            </a:r>
            <a:r>
              <a:rPr lang="en-US" sz="2800" dirty="0">
                <a:latin typeface="Algerian" panose="04020705040A02060702" pitchFamily="82" charset="0"/>
              </a:rPr>
              <a:t>Executive </a:t>
            </a:r>
            <a:r>
              <a:rPr lang="en-US" sz="2800" dirty="0" smtClean="0">
                <a:latin typeface="Algerian" panose="04020705040A02060702" pitchFamily="82" charset="0"/>
              </a:rPr>
              <a:t>summary – financial analysis</a:t>
            </a:r>
            <a:endParaRPr lang="en-US" sz="2800" dirty="0">
              <a:latin typeface="Algerian" panose="04020705040A02060702" pitchFamily="82" charset="0"/>
            </a:endParaRPr>
          </a:p>
        </p:txBody>
      </p:sp>
      <p:sp>
        <p:nvSpPr>
          <p:cNvPr id="3" name="Content Placeholder 2"/>
          <p:cNvSpPr>
            <a:spLocks noGrp="1"/>
          </p:cNvSpPr>
          <p:nvPr>
            <p:ph idx="1"/>
          </p:nvPr>
        </p:nvSpPr>
        <p:spPr>
          <a:xfrm>
            <a:off x="893217" y="801191"/>
            <a:ext cx="11078889" cy="5791198"/>
          </a:xfrm>
        </p:spPr>
        <p:txBody>
          <a:bodyPr>
            <a:noAutofit/>
          </a:bodyPr>
          <a:lstStyle/>
          <a:p>
            <a:pPr marL="285750" indent="-285750">
              <a:buFont typeface="Arial" panose="020B0604020202020204" pitchFamily="34" charset="0"/>
              <a:buChar char="•"/>
            </a:pPr>
            <a:r>
              <a:rPr lang="en-US" sz="1400" b="1" dirty="0" smtClean="0">
                <a:solidFill>
                  <a:schemeClr val="tx1"/>
                </a:solidFill>
              </a:rPr>
              <a:t>Revenue:</a:t>
            </a:r>
          </a:p>
          <a:p>
            <a:r>
              <a:rPr lang="en-US" sz="1400" dirty="0" smtClean="0">
                <a:solidFill>
                  <a:schemeClr val="tx1"/>
                </a:solidFill>
              </a:rPr>
              <a:t>Across </a:t>
            </a:r>
            <a:r>
              <a:rPr lang="en-US" sz="1400" dirty="0">
                <a:solidFill>
                  <a:schemeClr val="tx1"/>
                </a:solidFill>
              </a:rPr>
              <a:t>the </a:t>
            </a:r>
            <a:r>
              <a:rPr lang="en-US" sz="1400" dirty="0" smtClean="0">
                <a:solidFill>
                  <a:schemeClr val="tx1"/>
                </a:solidFill>
              </a:rPr>
              <a:t>regions, </a:t>
            </a:r>
            <a:r>
              <a:rPr lang="en-US" sz="1400" dirty="0">
                <a:solidFill>
                  <a:schemeClr val="tx1"/>
                </a:solidFill>
              </a:rPr>
              <a:t>AHG </a:t>
            </a:r>
            <a:r>
              <a:rPr lang="en-US" sz="1400" dirty="0" smtClean="0">
                <a:solidFill>
                  <a:schemeClr val="tx1"/>
                </a:solidFill>
              </a:rPr>
              <a:t>sales and revenue grew to a yearly peak of $43.6m in 2013 from $12.6m in 2011.</a:t>
            </a:r>
          </a:p>
          <a:p>
            <a:pPr>
              <a:lnSpc>
                <a:spcPct val="150000"/>
              </a:lnSpc>
            </a:pPr>
            <a:r>
              <a:rPr lang="en-US" sz="1400" dirty="0" smtClean="0"/>
              <a:t>Southwest of US region generated the most revenue of 24m, about 21% of the Total Revenue of $109.85m</a:t>
            </a:r>
          </a:p>
          <a:p>
            <a:pPr>
              <a:lnSpc>
                <a:spcPct val="150000"/>
              </a:lnSpc>
            </a:pPr>
            <a:r>
              <a:rPr lang="en-US" sz="1400" dirty="0" smtClean="0"/>
              <a:t>The Reseller sales channel generated $80.49m , 73% of the Total revenue  with the peak revenue occurring in 2013 at $32.9m. While the Online sales generated $29.36m with its yearly peak of $10.7m also occurring in 2013.</a:t>
            </a:r>
          </a:p>
          <a:p>
            <a:pPr>
              <a:lnSpc>
                <a:spcPct val="150000"/>
              </a:lnSpc>
            </a:pPr>
            <a:r>
              <a:rPr lang="en-US" sz="1400" dirty="0" smtClean="0"/>
              <a:t>Bikes </a:t>
            </a:r>
            <a:r>
              <a:rPr lang="en-US" sz="1400" dirty="0"/>
              <a:t>category generated the most </a:t>
            </a:r>
            <a:r>
              <a:rPr lang="en-US" sz="1400" dirty="0" smtClean="0"/>
              <a:t>revenue from both sales channel ($94.65m) followed </a:t>
            </a:r>
            <a:r>
              <a:rPr lang="en-US" sz="1400" dirty="0"/>
              <a:t>by </a:t>
            </a:r>
            <a:r>
              <a:rPr lang="en-US" sz="1400" dirty="0" smtClean="0"/>
              <a:t>components ($11.8m).</a:t>
            </a:r>
          </a:p>
          <a:p>
            <a:pPr>
              <a:lnSpc>
                <a:spcPct val="150000"/>
              </a:lnSpc>
            </a:pPr>
            <a:r>
              <a:rPr lang="en-US" sz="1400" dirty="0"/>
              <a:t>The Reseller bike market </a:t>
            </a:r>
            <a:r>
              <a:rPr lang="en-US" sz="1400" dirty="0" smtClean="0"/>
              <a:t>($66.33m) represented </a:t>
            </a:r>
            <a:r>
              <a:rPr lang="en-US" sz="1400" dirty="0"/>
              <a:t>more than twice the Online bike </a:t>
            </a:r>
            <a:r>
              <a:rPr lang="en-US" sz="1400" dirty="0" smtClean="0"/>
              <a:t>market ($28.32m) </a:t>
            </a:r>
            <a:r>
              <a:rPr lang="en-US" sz="1400" dirty="0"/>
              <a:t>in terms of revenue generated </a:t>
            </a:r>
            <a:r>
              <a:rPr lang="en-US" sz="1400" dirty="0" smtClean="0"/>
              <a:t>.</a:t>
            </a:r>
            <a:r>
              <a:rPr lang="en-US" sz="1400" dirty="0" smtClean="0">
                <a:solidFill>
                  <a:schemeClr val="tx1"/>
                </a:solidFill>
              </a:rPr>
              <a:t>Southwest(US) is the region with the highest revenue through Reseller channels while </a:t>
            </a:r>
            <a:r>
              <a:rPr lang="en-US" sz="1400" dirty="0"/>
              <a:t>Australia with the least reseller sales </a:t>
            </a:r>
            <a:r>
              <a:rPr lang="en-US" sz="1400" dirty="0" smtClean="0"/>
              <a:t>($1.6m) generated </a:t>
            </a:r>
            <a:r>
              <a:rPr lang="en-US" sz="1400" dirty="0"/>
              <a:t>the highest </a:t>
            </a:r>
            <a:r>
              <a:rPr lang="en-US" sz="1400" dirty="0" smtClean="0"/>
              <a:t>revenue ($9.06m) </a:t>
            </a:r>
            <a:r>
              <a:rPr lang="en-US" sz="1400" dirty="0"/>
              <a:t>in the Online sales.</a:t>
            </a:r>
          </a:p>
          <a:p>
            <a:pPr>
              <a:lnSpc>
                <a:spcPct val="150000"/>
              </a:lnSpc>
            </a:pPr>
            <a:r>
              <a:rPr lang="en-US" sz="1400" dirty="0" smtClean="0">
                <a:solidFill>
                  <a:schemeClr val="tx1"/>
                </a:solidFill>
              </a:rPr>
              <a:t> </a:t>
            </a:r>
            <a:r>
              <a:rPr lang="en-US" sz="1400" b="1" dirty="0" smtClean="0">
                <a:solidFill>
                  <a:schemeClr val="tx1"/>
                </a:solidFill>
              </a:rPr>
              <a:t>Profit</a:t>
            </a:r>
            <a:r>
              <a:rPr lang="en-US" sz="1400" dirty="0" smtClean="0">
                <a:solidFill>
                  <a:schemeClr val="tx1"/>
                </a:solidFill>
              </a:rPr>
              <a:t>: The Peak Yearly Profit of $4.2m occurred in 2013 </a:t>
            </a:r>
            <a:r>
              <a:rPr lang="en-US" sz="1400" dirty="0" smtClean="0"/>
              <a:t>from an overall profit of $12.59m.</a:t>
            </a:r>
          </a:p>
          <a:p>
            <a:pPr>
              <a:lnSpc>
                <a:spcPct val="150000"/>
              </a:lnSpc>
            </a:pPr>
            <a:r>
              <a:rPr lang="en-US" sz="1400" dirty="0" smtClean="0"/>
              <a:t>Although the Reseller sales generated more revenue, Online sales generated the most Profit (12.08m). This is largely due to the discounting policy on Reseller sales. The Reseller Bike market made losses and no profit.  The discounting policy also led to losses in Components and Clothing with the exception of Accessories.</a:t>
            </a:r>
          </a:p>
          <a:p>
            <a:pPr>
              <a:lnSpc>
                <a:spcPct val="150000"/>
              </a:lnSpc>
            </a:pPr>
            <a:r>
              <a:rPr lang="en-US" sz="1400" dirty="0" smtClean="0"/>
              <a:t>Southwest (US), France , Germany and Australia all made losses through the reseller channel while Australia  made the highest profit through the Online sales $3.86m.This is suggestive of a shift towards the Online sales channel.</a:t>
            </a:r>
            <a:endParaRPr lang="en-US" sz="14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7907" y="187645"/>
            <a:ext cx="3124200" cy="979304"/>
          </a:xfrm>
          <a:prstGeom prst="rect">
            <a:avLst/>
          </a:prstGeom>
        </p:spPr>
      </p:pic>
    </p:spTree>
    <p:extLst>
      <p:ext uri="{BB962C8B-B14F-4D97-AF65-F5344CB8AC3E}">
        <p14:creationId xmlns:p14="http://schemas.microsoft.com/office/powerpoint/2010/main" val="27301604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10018622"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NUMBER OF CARS OWNED</a:t>
            </a:r>
            <a:endParaRPr lang="en-US" sz="2800" dirty="0">
              <a:latin typeface="Algerian" panose="04020705040A02060702" pitchFamily="82" charset="0"/>
            </a:endParaRPr>
          </a:p>
        </p:txBody>
      </p:sp>
      <p:sp>
        <p:nvSpPr>
          <p:cNvPr id="5" name="TextBox 4"/>
          <p:cNvSpPr txBox="1"/>
          <p:nvPr/>
        </p:nvSpPr>
        <p:spPr>
          <a:xfrm>
            <a:off x="893218" y="4884391"/>
            <a:ext cx="10523720" cy="166199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There were more customer who had zero cars in 2011, a trend that </a:t>
            </a:r>
            <a:r>
              <a:rPr lang="en-US" sz="1400" b="1" dirty="0" smtClean="0"/>
              <a:t>changed</a:t>
            </a:r>
            <a:r>
              <a:rPr lang="en-US" sz="1400" dirty="0" smtClean="0"/>
              <a:t> in 2012  to  Customers having 2 cars as the highest . </a:t>
            </a:r>
          </a:p>
          <a:p>
            <a:pPr marL="285750" indent="-285750">
              <a:lnSpc>
                <a:spcPct val="150000"/>
              </a:lnSpc>
              <a:buFont typeface="Arial" panose="020B0604020202020204" pitchFamily="34" charset="0"/>
              <a:buChar char="•"/>
            </a:pPr>
            <a:r>
              <a:rPr lang="en-US" sz="1400" dirty="0" smtClean="0"/>
              <a:t>This translated to most order quantities from customers with 2 cars.</a:t>
            </a:r>
            <a:endParaRPr lang="en-US" sz="1400" dirty="0"/>
          </a:p>
          <a:p>
            <a:pPr>
              <a:lnSpc>
                <a:spcPct val="150000"/>
              </a:lnSpc>
            </a:pPr>
            <a:endParaRPr lang="en-US" sz="1400" dirty="0"/>
          </a:p>
        </p:txBody>
      </p:sp>
      <p:pic>
        <p:nvPicPr>
          <p:cNvPr id="3" name="Picture 2"/>
          <p:cNvPicPr>
            <a:picLocks noChangeAspect="1"/>
          </p:cNvPicPr>
          <p:nvPr/>
        </p:nvPicPr>
        <p:blipFill>
          <a:blip r:embed="rId2"/>
          <a:stretch>
            <a:fillRect/>
          </a:stretch>
        </p:blipFill>
        <p:spPr>
          <a:xfrm>
            <a:off x="1124819" y="949233"/>
            <a:ext cx="5314580" cy="3788229"/>
          </a:xfrm>
          <a:prstGeom prst="rect">
            <a:avLst/>
          </a:prstGeom>
        </p:spPr>
      </p:pic>
      <p:pic>
        <p:nvPicPr>
          <p:cNvPr id="7" name="Picture 6"/>
          <p:cNvPicPr>
            <a:picLocks noChangeAspect="1"/>
          </p:cNvPicPr>
          <p:nvPr/>
        </p:nvPicPr>
        <p:blipFill>
          <a:blip r:embed="rId3"/>
          <a:stretch>
            <a:fillRect/>
          </a:stretch>
        </p:blipFill>
        <p:spPr>
          <a:xfrm>
            <a:off x="6562577" y="949232"/>
            <a:ext cx="4854361" cy="3788229"/>
          </a:xfrm>
          <a:prstGeom prst="rect">
            <a:avLst/>
          </a:prstGeom>
        </p:spPr>
      </p:pic>
    </p:spTree>
    <p:extLst>
      <p:ext uri="{BB962C8B-B14F-4D97-AF65-F5344CB8AC3E}">
        <p14:creationId xmlns:p14="http://schemas.microsoft.com/office/powerpoint/2010/main" val="38606228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079863" y="959446"/>
            <a:ext cx="5321695" cy="3712110"/>
          </a:xfrm>
          <a:prstGeom prst="rect">
            <a:avLst/>
          </a:prstGeom>
        </p:spPr>
      </p:pic>
      <p:pic>
        <p:nvPicPr>
          <p:cNvPr id="10" name="Picture 9"/>
          <p:cNvPicPr>
            <a:picLocks noChangeAspect="1"/>
          </p:cNvPicPr>
          <p:nvPr/>
        </p:nvPicPr>
        <p:blipFill>
          <a:blip r:embed="rId3"/>
          <a:stretch>
            <a:fillRect/>
          </a:stretch>
        </p:blipFill>
        <p:spPr>
          <a:xfrm>
            <a:off x="6531429" y="949234"/>
            <a:ext cx="5303193" cy="3722322"/>
          </a:xfrm>
          <a:prstGeom prst="rect">
            <a:avLst/>
          </a:prstGeom>
        </p:spPr>
      </p:pic>
      <p:sp>
        <p:nvSpPr>
          <p:cNvPr id="2" name="Title 1"/>
          <p:cNvSpPr>
            <a:spLocks noGrp="1"/>
          </p:cNvSpPr>
          <p:nvPr>
            <p:ph type="title"/>
          </p:nvPr>
        </p:nvSpPr>
        <p:spPr>
          <a:xfrm>
            <a:off x="893218" y="254967"/>
            <a:ext cx="9739948"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–NUMBER OF CARS OWNED</a:t>
            </a:r>
            <a:endParaRPr lang="en-US" sz="2800" dirty="0">
              <a:latin typeface="Algerian" panose="04020705040A02060702" pitchFamily="82" charset="0"/>
            </a:endParaRPr>
          </a:p>
        </p:txBody>
      </p:sp>
      <p:sp>
        <p:nvSpPr>
          <p:cNvPr id="5" name="TextBox 4"/>
          <p:cNvSpPr txBox="1"/>
          <p:nvPr/>
        </p:nvSpPr>
        <p:spPr>
          <a:xfrm>
            <a:off x="893218" y="4884391"/>
            <a:ext cx="10523720" cy="133882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a:t>The </a:t>
            </a:r>
            <a:r>
              <a:rPr lang="en-US" sz="1400" dirty="0" smtClean="0"/>
              <a:t>customers with 2 cars owned, generated the most revenue and profit throughout the years .</a:t>
            </a:r>
          </a:p>
          <a:p>
            <a:pPr marL="285750" indent="-285750">
              <a:lnSpc>
                <a:spcPct val="150000"/>
              </a:lnSpc>
              <a:buFont typeface="Arial" panose="020B0604020202020204" pitchFamily="34" charset="0"/>
              <a:buChar char="•"/>
            </a:pPr>
            <a:r>
              <a:rPr lang="en-US" sz="1400" dirty="0" smtClean="0"/>
              <a:t>Between 2012 and 2013, customers with zero cars generated an improved revenue and profit surpassing those with 1,3 and 4 cars. This trend was reversed within Q1 and Q2 2014 with zero car customers generating the lower. </a:t>
            </a:r>
            <a:endParaRPr lang="en-US" sz="1400" dirty="0"/>
          </a:p>
        </p:txBody>
      </p:sp>
      <p:sp>
        <p:nvSpPr>
          <p:cNvPr id="3" name="Down Arrow 2"/>
          <p:cNvSpPr/>
          <p:nvPr/>
        </p:nvSpPr>
        <p:spPr>
          <a:xfrm>
            <a:off x="11068595" y="1706871"/>
            <a:ext cx="113212" cy="6357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flipV="1">
            <a:off x="9178834" y="2577729"/>
            <a:ext cx="121919" cy="461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5362304" y="1907192"/>
            <a:ext cx="150222"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flipH="1" flipV="1">
            <a:off x="3753395" y="2638683"/>
            <a:ext cx="156754" cy="365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653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9670279"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ENGLISH EDUCATION</a:t>
            </a:r>
            <a:endParaRPr lang="en-US" sz="2800" dirty="0">
              <a:latin typeface="Algerian" panose="04020705040A02060702" pitchFamily="82" charset="0"/>
            </a:endParaRPr>
          </a:p>
        </p:txBody>
      </p:sp>
      <p:sp>
        <p:nvSpPr>
          <p:cNvPr id="5" name="TextBox 4"/>
          <p:cNvSpPr txBox="1"/>
          <p:nvPr/>
        </p:nvSpPr>
        <p:spPr>
          <a:xfrm>
            <a:off x="893218" y="4884391"/>
            <a:ext cx="10523720" cy="692497"/>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There is a decline in number of customers and orders placed by Graduate degree holders between 2013 and 2014.</a:t>
            </a:r>
            <a:endParaRPr lang="en-US" sz="1400" dirty="0"/>
          </a:p>
        </p:txBody>
      </p:sp>
      <p:pic>
        <p:nvPicPr>
          <p:cNvPr id="4" name="Picture 3"/>
          <p:cNvPicPr>
            <a:picLocks noChangeAspect="1"/>
          </p:cNvPicPr>
          <p:nvPr/>
        </p:nvPicPr>
        <p:blipFill>
          <a:blip r:embed="rId2"/>
          <a:stretch>
            <a:fillRect/>
          </a:stretch>
        </p:blipFill>
        <p:spPr>
          <a:xfrm>
            <a:off x="1062447" y="949234"/>
            <a:ext cx="4859382" cy="3831772"/>
          </a:xfrm>
          <a:prstGeom prst="rect">
            <a:avLst/>
          </a:prstGeom>
        </p:spPr>
      </p:pic>
      <p:pic>
        <p:nvPicPr>
          <p:cNvPr id="6" name="Picture 5"/>
          <p:cNvPicPr>
            <a:picLocks noChangeAspect="1"/>
          </p:cNvPicPr>
          <p:nvPr/>
        </p:nvPicPr>
        <p:blipFill>
          <a:blip r:embed="rId3"/>
          <a:stretch>
            <a:fillRect/>
          </a:stretch>
        </p:blipFill>
        <p:spPr>
          <a:xfrm>
            <a:off x="6007041" y="949234"/>
            <a:ext cx="5524979" cy="3831772"/>
          </a:xfrm>
          <a:prstGeom prst="rect">
            <a:avLst/>
          </a:prstGeom>
        </p:spPr>
      </p:pic>
      <p:sp>
        <p:nvSpPr>
          <p:cNvPr id="8" name="Down Arrow 7"/>
          <p:cNvSpPr/>
          <p:nvPr/>
        </p:nvSpPr>
        <p:spPr>
          <a:xfrm>
            <a:off x="4937760" y="2612571"/>
            <a:ext cx="45719" cy="330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10197737" y="2821576"/>
            <a:ext cx="52252" cy="5834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035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9234851"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ENGLISH EDUCATION</a:t>
            </a:r>
            <a:endParaRPr lang="en-US" sz="2800" dirty="0">
              <a:latin typeface="Algerian" panose="04020705040A02060702" pitchFamily="82" charset="0"/>
            </a:endParaRPr>
          </a:p>
        </p:txBody>
      </p:sp>
      <p:sp>
        <p:nvSpPr>
          <p:cNvPr id="5" name="TextBox 4"/>
          <p:cNvSpPr txBox="1"/>
          <p:nvPr/>
        </p:nvSpPr>
        <p:spPr>
          <a:xfrm>
            <a:off x="893217" y="4910516"/>
            <a:ext cx="10523720" cy="692497"/>
          </a:xfrm>
          <a:prstGeom prst="rect">
            <a:avLst/>
          </a:prstGeom>
          <a:noFill/>
        </p:spPr>
        <p:txBody>
          <a:bodyPr wrap="square" rtlCol="0">
            <a:spAutoFit/>
          </a:bodyPr>
          <a:lstStyle/>
          <a:p>
            <a:r>
              <a:rPr lang="en-US" sz="1200" dirty="0"/>
              <a:t>COMMENTS</a:t>
            </a:r>
            <a:r>
              <a:rPr lang="en-US" dirty="0" smtClean="0"/>
              <a:t>:</a:t>
            </a:r>
            <a:endParaRPr lang="en-US" sz="1400" dirty="0"/>
          </a:p>
          <a:p>
            <a:pPr marL="285750" indent="-285750">
              <a:lnSpc>
                <a:spcPct val="150000"/>
              </a:lnSpc>
              <a:buFont typeface="Arial" panose="020B0604020202020204" pitchFamily="34" charset="0"/>
              <a:buChar char="•"/>
            </a:pPr>
            <a:r>
              <a:rPr lang="en-US" sz="1400" dirty="0" smtClean="0"/>
              <a:t>Revenue and profit for Graduate degree holders between 2011 and 2012 surpassed those of High school’s .</a:t>
            </a:r>
            <a:endParaRPr lang="en-US" sz="1400" dirty="0"/>
          </a:p>
        </p:txBody>
      </p:sp>
      <p:pic>
        <p:nvPicPr>
          <p:cNvPr id="6" name="Picture 5"/>
          <p:cNvPicPr>
            <a:picLocks noChangeAspect="1"/>
          </p:cNvPicPr>
          <p:nvPr/>
        </p:nvPicPr>
        <p:blipFill>
          <a:blip r:embed="rId2"/>
          <a:stretch>
            <a:fillRect/>
          </a:stretch>
        </p:blipFill>
        <p:spPr>
          <a:xfrm>
            <a:off x="1313147" y="1071159"/>
            <a:ext cx="5017983" cy="3492131"/>
          </a:xfrm>
          <a:prstGeom prst="rect">
            <a:avLst/>
          </a:prstGeom>
        </p:spPr>
      </p:pic>
      <p:pic>
        <p:nvPicPr>
          <p:cNvPr id="8" name="Picture 7"/>
          <p:cNvPicPr>
            <a:picLocks noChangeAspect="1"/>
          </p:cNvPicPr>
          <p:nvPr/>
        </p:nvPicPr>
        <p:blipFill>
          <a:blip r:embed="rId3"/>
          <a:stretch>
            <a:fillRect/>
          </a:stretch>
        </p:blipFill>
        <p:spPr>
          <a:xfrm>
            <a:off x="6400042" y="1071159"/>
            <a:ext cx="4930567" cy="3492131"/>
          </a:xfrm>
          <a:prstGeom prst="rect">
            <a:avLst/>
          </a:prstGeom>
        </p:spPr>
      </p:pic>
    </p:spTree>
    <p:extLst>
      <p:ext uri="{BB962C8B-B14F-4D97-AF65-F5344CB8AC3E}">
        <p14:creationId xmlns:p14="http://schemas.microsoft.com/office/powerpoint/2010/main" val="28097604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9287102"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COMMUTE DISTANCE</a:t>
            </a:r>
            <a:endParaRPr lang="en-US" sz="2800" dirty="0">
              <a:latin typeface="Algerian" panose="04020705040A02060702" pitchFamily="82" charset="0"/>
            </a:endParaRPr>
          </a:p>
        </p:txBody>
      </p:sp>
      <p:sp>
        <p:nvSpPr>
          <p:cNvPr id="5" name="TextBox 4"/>
          <p:cNvSpPr txBox="1"/>
          <p:nvPr/>
        </p:nvSpPr>
        <p:spPr>
          <a:xfrm>
            <a:off x="893218" y="4884391"/>
            <a:ext cx="10523720" cy="133882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Both Number of Customers and Order quantities  changed for Customers with 5-10 mile commute distance  in Q2 2011 rising above those of 1-2 miles commute distance. </a:t>
            </a:r>
          </a:p>
          <a:p>
            <a:pPr marL="285750" indent="-285750">
              <a:lnSpc>
                <a:spcPct val="150000"/>
              </a:lnSpc>
              <a:buFont typeface="Arial" panose="020B0604020202020204" pitchFamily="34" charset="0"/>
              <a:buChar char="•"/>
            </a:pPr>
            <a:r>
              <a:rPr lang="en-US" sz="1400" dirty="0" smtClean="0"/>
              <a:t>The order quantities followed the same pattern as the number of customers.</a:t>
            </a:r>
            <a:endParaRPr lang="en-US" sz="1400" dirty="0"/>
          </a:p>
        </p:txBody>
      </p:sp>
      <p:pic>
        <p:nvPicPr>
          <p:cNvPr id="3" name="Picture 2"/>
          <p:cNvPicPr>
            <a:picLocks noChangeAspect="1"/>
          </p:cNvPicPr>
          <p:nvPr/>
        </p:nvPicPr>
        <p:blipFill>
          <a:blip r:embed="rId2"/>
          <a:stretch>
            <a:fillRect/>
          </a:stretch>
        </p:blipFill>
        <p:spPr>
          <a:xfrm>
            <a:off x="973029" y="1040386"/>
            <a:ext cx="5182049" cy="3844005"/>
          </a:xfrm>
          <a:prstGeom prst="rect">
            <a:avLst/>
          </a:prstGeom>
        </p:spPr>
      </p:pic>
      <p:pic>
        <p:nvPicPr>
          <p:cNvPr id="7" name="Picture 6"/>
          <p:cNvPicPr>
            <a:picLocks noChangeAspect="1"/>
          </p:cNvPicPr>
          <p:nvPr/>
        </p:nvPicPr>
        <p:blipFill>
          <a:blip r:embed="rId3"/>
          <a:stretch>
            <a:fillRect/>
          </a:stretch>
        </p:blipFill>
        <p:spPr>
          <a:xfrm>
            <a:off x="6234889" y="1040386"/>
            <a:ext cx="5094962" cy="3844005"/>
          </a:xfrm>
          <a:prstGeom prst="rect">
            <a:avLst/>
          </a:prstGeom>
        </p:spPr>
      </p:pic>
      <p:sp>
        <p:nvSpPr>
          <p:cNvPr id="8" name="Down Arrow 7"/>
          <p:cNvSpPr/>
          <p:nvPr/>
        </p:nvSpPr>
        <p:spPr>
          <a:xfrm>
            <a:off x="7402286" y="4005943"/>
            <a:ext cx="52251" cy="391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9464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9287102"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COMMUTE DISTANCE</a:t>
            </a:r>
            <a:endParaRPr lang="en-US" sz="2800" dirty="0">
              <a:latin typeface="Algerian" panose="04020705040A02060702" pitchFamily="82" charset="0"/>
            </a:endParaRPr>
          </a:p>
        </p:txBody>
      </p:sp>
      <p:sp>
        <p:nvSpPr>
          <p:cNvPr id="5" name="TextBox 4"/>
          <p:cNvSpPr txBox="1"/>
          <p:nvPr/>
        </p:nvSpPr>
        <p:spPr>
          <a:xfrm>
            <a:off x="893218" y="4884391"/>
            <a:ext cx="10523720" cy="101566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a:t>The </a:t>
            </a:r>
            <a:r>
              <a:rPr lang="en-US" sz="1400" dirty="0" smtClean="0"/>
              <a:t>revenue and profit generated by customers in the 0-1 miles group was highest, year in year out. </a:t>
            </a:r>
          </a:p>
          <a:p>
            <a:pPr marL="285750" indent="-285750">
              <a:lnSpc>
                <a:spcPct val="150000"/>
              </a:lnSpc>
              <a:buFont typeface="Arial" panose="020B0604020202020204" pitchFamily="34" charset="0"/>
              <a:buChar char="•"/>
            </a:pPr>
            <a:r>
              <a:rPr lang="en-US" sz="1400" dirty="0" smtClean="0"/>
              <a:t>There was an increase in profit made from group 1-2 miles in 2012</a:t>
            </a:r>
          </a:p>
        </p:txBody>
      </p:sp>
      <p:pic>
        <p:nvPicPr>
          <p:cNvPr id="3" name="Picture 2"/>
          <p:cNvPicPr>
            <a:picLocks noChangeAspect="1"/>
          </p:cNvPicPr>
          <p:nvPr/>
        </p:nvPicPr>
        <p:blipFill>
          <a:blip r:embed="rId2"/>
          <a:stretch>
            <a:fillRect/>
          </a:stretch>
        </p:blipFill>
        <p:spPr>
          <a:xfrm>
            <a:off x="1239751" y="1071160"/>
            <a:ext cx="5169757" cy="3352800"/>
          </a:xfrm>
          <a:prstGeom prst="rect">
            <a:avLst/>
          </a:prstGeom>
        </p:spPr>
      </p:pic>
      <p:pic>
        <p:nvPicPr>
          <p:cNvPr id="7" name="Picture 6"/>
          <p:cNvPicPr>
            <a:picLocks noChangeAspect="1"/>
          </p:cNvPicPr>
          <p:nvPr/>
        </p:nvPicPr>
        <p:blipFill>
          <a:blip r:embed="rId3"/>
          <a:stretch>
            <a:fillRect/>
          </a:stretch>
        </p:blipFill>
        <p:spPr>
          <a:xfrm>
            <a:off x="6558424" y="1071160"/>
            <a:ext cx="5014395" cy="3352800"/>
          </a:xfrm>
          <a:prstGeom prst="rect">
            <a:avLst/>
          </a:prstGeom>
        </p:spPr>
      </p:pic>
      <p:sp>
        <p:nvSpPr>
          <p:cNvPr id="8" name="Down Arrow 7"/>
          <p:cNvSpPr/>
          <p:nvPr/>
        </p:nvSpPr>
        <p:spPr>
          <a:xfrm>
            <a:off x="8769531" y="2551611"/>
            <a:ext cx="45719" cy="209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79452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9069388"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TOTAL CHILDREN</a:t>
            </a:r>
            <a:endParaRPr lang="en-US" sz="2800" dirty="0">
              <a:latin typeface="Algerian" panose="04020705040A02060702" pitchFamily="82" charset="0"/>
            </a:endParaRPr>
          </a:p>
        </p:txBody>
      </p:sp>
      <p:sp>
        <p:nvSpPr>
          <p:cNvPr id="5" name="TextBox 4"/>
          <p:cNvSpPr txBox="1"/>
          <p:nvPr/>
        </p:nvSpPr>
        <p:spPr>
          <a:xfrm>
            <a:off x="893218" y="4884391"/>
            <a:ext cx="10523720" cy="692497"/>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Changes were seen in 2011 and 2012 between customers having 2 children and those with 1 child</a:t>
            </a:r>
            <a:r>
              <a:rPr lang="en-US" sz="1400" dirty="0"/>
              <a:t>.</a:t>
            </a:r>
            <a:endParaRPr lang="en-US" sz="1400" dirty="0" smtClean="0"/>
          </a:p>
        </p:txBody>
      </p:sp>
      <p:pic>
        <p:nvPicPr>
          <p:cNvPr id="3" name="Picture 2"/>
          <p:cNvPicPr>
            <a:picLocks noChangeAspect="1"/>
          </p:cNvPicPr>
          <p:nvPr/>
        </p:nvPicPr>
        <p:blipFill>
          <a:blip r:embed="rId2"/>
          <a:stretch>
            <a:fillRect/>
          </a:stretch>
        </p:blipFill>
        <p:spPr>
          <a:xfrm>
            <a:off x="1081267" y="1061229"/>
            <a:ext cx="5204911" cy="3493354"/>
          </a:xfrm>
          <a:prstGeom prst="rect">
            <a:avLst/>
          </a:prstGeom>
        </p:spPr>
      </p:pic>
      <p:pic>
        <p:nvPicPr>
          <p:cNvPr id="4" name="Picture 3"/>
          <p:cNvPicPr>
            <a:picLocks noChangeAspect="1"/>
          </p:cNvPicPr>
          <p:nvPr/>
        </p:nvPicPr>
        <p:blipFill>
          <a:blip r:embed="rId3"/>
          <a:stretch>
            <a:fillRect/>
          </a:stretch>
        </p:blipFill>
        <p:spPr>
          <a:xfrm>
            <a:off x="6383383" y="1061229"/>
            <a:ext cx="4968989" cy="3493354"/>
          </a:xfrm>
          <a:prstGeom prst="rect">
            <a:avLst/>
          </a:prstGeom>
        </p:spPr>
      </p:pic>
      <p:sp>
        <p:nvSpPr>
          <p:cNvPr id="6" name="Down Arrow 5"/>
          <p:cNvSpPr/>
          <p:nvPr/>
        </p:nvSpPr>
        <p:spPr>
          <a:xfrm>
            <a:off x="4293326" y="1837509"/>
            <a:ext cx="60960" cy="3222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4807131" y="2807906"/>
            <a:ext cx="52252" cy="330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8612777" y="3666309"/>
            <a:ext cx="45719" cy="1654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8647611" y="3257006"/>
            <a:ext cx="69669" cy="2786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64439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766560" y="1070037"/>
            <a:ext cx="5247892" cy="3693551"/>
          </a:xfrm>
          <a:prstGeom prst="rect">
            <a:avLst/>
          </a:prstGeom>
        </p:spPr>
      </p:pic>
      <p:pic>
        <p:nvPicPr>
          <p:cNvPr id="6" name="Picture 5"/>
          <p:cNvPicPr>
            <a:picLocks noChangeAspect="1"/>
          </p:cNvPicPr>
          <p:nvPr/>
        </p:nvPicPr>
        <p:blipFill>
          <a:blip r:embed="rId3"/>
          <a:stretch>
            <a:fillRect/>
          </a:stretch>
        </p:blipFill>
        <p:spPr>
          <a:xfrm>
            <a:off x="1183528" y="1071159"/>
            <a:ext cx="5508262" cy="3692429"/>
          </a:xfrm>
          <a:prstGeom prst="rect">
            <a:avLst/>
          </a:prstGeom>
        </p:spPr>
      </p:pic>
      <p:sp>
        <p:nvSpPr>
          <p:cNvPr id="2" name="Title 1"/>
          <p:cNvSpPr>
            <a:spLocks noGrp="1"/>
          </p:cNvSpPr>
          <p:nvPr>
            <p:ph type="title"/>
          </p:nvPr>
        </p:nvSpPr>
        <p:spPr>
          <a:xfrm>
            <a:off x="893218" y="254967"/>
            <a:ext cx="9348062"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TOTAL CHILDREN</a:t>
            </a:r>
            <a:endParaRPr lang="en-US" sz="2800" dirty="0">
              <a:latin typeface="Algerian" panose="04020705040A02060702" pitchFamily="82" charset="0"/>
            </a:endParaRPr>
          </a:p>
        </p:txBody>
      </p:sp>
      <p:sp>
        <p:nvSpPr>
          <p:cNvPr id="5" name="TextBox 4"/>
          <p:cNvSpPr txBox="1"/>
          <p:nvPr/>
        </p:nvSpPr>
        <p:spPr>
          <a:xfrm>
            <a:off x="893218" y="4884391"/>
            <a:ext cx="10523720" cy="101566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a:t>Changes were seen </a:t>
            </a:r>
            <a:r>
              <a:rPr lang="en-US" sz="1400" dirty="0" smtClean="0"/>
              <a:t>through out the years with both revenue and profit generated between customers with1,2 and 4  children.</a:t>
            </a:r>
          </a:p>
        </p:txBody>
      </p:sp>
      <p:sp>
        <p:nvSpPr>
          <p:cNvPr id="4" name="Down Arrow 3"/>
          <p:cNvSpPr/>
          <p:nvPr/>
        </p:nvSpPr>
        <p:spPr>
          <a:xfrm rot="2055143">
            <a:off x="5793864" y="2544280"/>
            <a:ext cx="154320" cy="38713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2055143">
            <a:off x="11237589" y="2426678"/>
            <a:ext cx="64053" cy="42943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rot="2055143">
            <a:off x="9795631" y="2388265"/>
            <a:ext cx="75586" cy="53370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2055143">
            <a:off x="4076769" y="2651251"/>
            <a:ext cx="154320" cy="38713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rot="2055143">
            <a:off x="5151880" y="3147004"/>
            <a:ext cx="176304" cy="38713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2055143">
            <a:off x="9772861" y="3220819"/>
            <a:ext cx="122212" cy="38713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2055143">
            <a:off x="10783375" y="3131780"/>
            <a:ext cx="122212" cy="38713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2055143">
            <a:off x="8109232" y="3131780"/>
            <a:ext cx="122212" cy="38713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6221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9844451"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YEARLY INCOME GROUPS</a:t>
            </a:r>
            <a:endParaRPr lang="en-US" sz="2800" dirty="0">
              <a:latin typeface="Algerian" panose="04020705040A02060702" pitchFamily="82" charset="0"/>
            </a:endParaRPr>
          </a:p>
        </p:txBody>
      </p:sp>
      <p:sp>
        <p:nvSpPr>
          <p:cNvPr id="5" name="TextBox 4"/>
          <p:cNvSpPr txBox="1"/>
          <p:nvPr/>
        </p:nvSpPr>
        <p:spPr>
          <a:xfrm>
            <a:off x="893218" y="4884391"/>
            <a:ext cx="10523720" cy="133882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a:t>The </a:t>
            </a:r>
            <a:r>
              <a:rPr lang="en-US" sz="1400" dirty="0" smtClean="0"/>
              <a:t>higher the number of customer from a group, the higher the order quantitates. </a:t>
            </a:r>
          </a:p>
          <a:p>
            <a:pPr marL="285750" indent="-285750">
              <a:lnSpc>
                <a:spcPct val="150000"/>
              </a:lnSpc>
              <a:buFont typeface="Arial" panose="020B0604020202020204" pitchFamily="34" charset="0"/>
              <a:buChar char="•"/>
            </a:pPr>
            <a:r>
              <a:rPr lang="en-US" sz="1400" dirty="0" smtClean="0"/>
              <a:t>No change in demography was seen in these groups throughout the years</a:t>
            </a:r>
          </a:p>
          <a:p>
            <a:pPr marL="285750" indent="-285750">
              <a:lnSpc>
                <a:spcPct val="150000"/>
              </a:lnSpc>
              <a:buFont typeface="Arial" panose="020B0604020202020204" pitchFamily="34" charset="0"/>
              <a:buChar char="•"/>
            </a:pPr>
            <a:endParaRPr lang="en-US" sz="1400" dirty="0"/>
          </a:p>
        </p:txBody>
      </p:sp>
      <p:pic>
        <p:nvPicPr>
          <p:cNvPr id="4" name="Picture 3"/>
          <p:cNvPicPr>
            <a:picLocks noChangeAspect="1"/>
          </p:cNvPicPr>
          <p:nvPr/>
        </p:nvPicPr>
        <p:blipFill>
          <a:blip r:embed="rId2"/>
          <a:stretch>
            <a:fillRect/>
          </a:stretch>
        </p:blipFill>
        <p:spPr>
          <a:xfrm>
            <a:off x="973029" y="987736"/>
            <a:ext cx="5182049" cy="3695297"/>
          </a:xfrm>
          <a:prstGeom prst="rect">
            <a:avLst/>
          </a:prstGeom>
        </p:spPr>
      </p:pic>
      <p:pic>
        <p:nvPicPr>
          <p:cNvPr id="7" name="Picture 6"/>
          <p:cNvPicPr>
            <a:picLocks noChangeAspect="1"/>
          </p:cNvPicPr>
          <p:nvPr/>
        </p:nvPicPr>
        <p:blipFill>
          <a:blip r:embed="rId3"/>
          <a:stretch>
            <a:fillRect/>
          </a:stretch>
        </p:blipFill>
        <p:spPr>
          <a:xfrm>
            <a:off x="6234042" y="987735"/>
            <a:ext cx="5008724" cy="3695297"/>
          </a:xfrm>
          <a:prstGeom prst="rect">
            <a:avLst/>
          </a:prstGeom>
        </p:spPr>
      </p:pic>
    </p:spTree>
    <p:extLst>
      <p:ext uri="{BB962C8B-B14F-4D97-AF65-F5344CB8AC3E}">
        <p14:creationId xmlns:p14="http://schemas.microsoft.com/office/powerpoint/2010/main" val="41558297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9966371" cy="694267"/>
          </a:xfrm>
        </p:spPr>
        <p:txBody>
          <a:bodyPr>
            <a:normAutofit fontScale="90000"/>
          </a:bodyPr>
          <a:lstStyle/>
          <a:p>
            <a:r>
              <a:rPr lang="en-US" sz="2800" dirty="0">
                <a:latin typeface="Algerian" panose="04020705040A02060702" pitchFamily="82" charset="0"/>
              </a:rPr>
              <a:t>3.4</a:t>
            </a:r>
            <a:r>
              <a:rPr lang="en-US" dirty="0">
                <a:latin typeface="Algerian" panose="04020705040A02060702" pitchFamily="82" charset="0"/>
              </a:rPr>
              <a:t> </a:t>
            </a:r>
            <a:r>
              <a:rPr lang="en-US" sz="2800" dirty="0">
                <a:latin typeface="Algerian" panose="04020705040A02060702" pitchFamily="82" charset="0"/>
              </a:rPr>
              <a:t>CUSTOMER DEMOGRAPHY </a:t>
            </a:r>
            <a:r>
              <a:rPr lang="en-US" sz="2800" dirty="0" smtClean="0">
                <a:latin typeface="Algerian" panose="04020705040A02060702" pitchFamily="82" charset="0"/>
              </a:rPr>
              <a:t>ONLINE – YEARLY INCOME GROUPS</a:t>
            </a:r>
            <a:endParaRPr lang="en-US" sz="2800" dirty="0">
              <a:latin typeface="Algerian" panose="04020705040A02060702" pitchFamily="82" charset="0"/>
            </a:endParaRPr>
          </a:p>
        </p:txBody>
      </p:sp>
      <p:sp>
        <p:nvSpPr>
          <p:cNvPr id="5" name="TextBox 4"/>
          <p:cNvSpPr txBox="1"/>
          <p:nvPr/>
        </p:nvSpPr>
        <p:spPr>
          <a:xfrm>
            <a:off x="893218" y="4884391"/>
            <a:ext cx="10523720" cy="101566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Customers who earn  &gt; $5000 yearly income generated most revenue and profit, year in year out.</a:t>
            </a:r>
          </a:p>
          <a:p>
            <a:pPr marL="285750" indent="-285750">
              <a:lnSpc>
                <a:spcPct val="150000"/>
              </a:lnSpc>
              <a:buFont typeface="Arial" panose="020B0604020202020204" pitchFamily="34" charset="0"/>
              <a:buChar char="•"/>
            </a:pPr>
            <a:r>
              <a:rPr lang="en-US" sz="1400" dirty="0" smtClean="0"/>
              <a:t>No change was seen.</a:t>
            </a:r>
            <a:endParaRPr lang="en-US" sz="1400" dirty="0"/>
          </a:p>
        </p:txBody>
      </p:sp>
      <p:pic>
        <p:nvPicPr>
          <p:cNvPr id="3" name="Picture 2"/>
          <p:cNvPicPr>
            <a:picLocks noChangeAspect="1"/>
          </p:cNvPicPr>
          <p:nvPr/>
        </p:nvPicPr>
        <p:blipFill>
          <a:blip r:embed="rId2"/>
          <a:stretch>
            <a:fillRect/>
          </a:stretch>
        </p:blipFill>
        <p:spPr>
          <a:xfrm>
            <a:off x="1251640" y="1033058"/>
            <a:ext cx="4846740" cy="3565067"/>
          </a:xfrm>
          <a:prstGeom prst="rect">
            <a:avLst/>
          </a:prstGeom>
        </p:spPr>
      </p:pic>
      <p:pic>
        <p:nvPicPr>
          <p:cNvPr id="7" name="Picture 6"/>
          <p:cNvPicPr>
            <a:picLocks noChangeAspect="1"/>
          </p:cNvPicPr>
          <p:nvPr/>
        </p:nvPicPr>
        <p:blipFill>
          <a:blip r:embed="rId3"/>
          <a:stretch>
            <a:fillRect/>
          </a:stretch>
        </p:blipFill>
        <p:spPr>
          <a:xfrm>
            <a:off x="6189384" y="1033058"/>
            <a:ext cx="5029636" cy="3565067"/>
          </a:xfrm>
          <a:prstGeom prst="rect">
            <a:avLst/>
          </a:prstGeom>
        </p:spPr>
      </p:pic>
    </p:spTree>
    <p:extLst>
      <p:ext uri="{BB962C8B-B14F-4D97-AF65-F5344CB8AC3E}">
        <p14:creationId xmlns:p14="http://schemas.microsoft.com/office/powerpoint/2010/main" val="2855846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01926" y="106923"/>
            <a:ext cx="8677503" cy="694267"/>
          </a:xfrm>
        </p:spPr>
        <p:txBody>
          <a:bodyPr>
            <a:normAutofit fontScale="90000"/>
          </a:bodyPr>
          <a:lstStyle/>
          <a:p>
            <a:r>
              <a:rPr lang="en-US" sz="2800" dirty="0">
                <a:latin typeface="Algerian" panose="04020705040A02060702" pitchFamily="82" charset="0"/>
              </a:rPr>
              <a:t>2</a:t>
            </a:r>
            <a:r>
              <a:rPr lang="en-US" dirty="0">
                <a:latin typeface="Algerian" panose="04020705040A02060702" pitchFamily="82" charset="0"/>
              </a:rPr>
              <a:t>. </a:t>
            </a:r>
            <a:r>
              <a:rPr lang="en-US" sz="2800" dirty="0">
                <a:latin typeface="Algerian" panose="04020705040A02060702" pitchFamily="82" charset="0"/>
              </a:rPr>
              <a:t>Executive </a:t>
            </a:r>
            <a:r>
              <a:rPr lang="en-US" sz="2800" dirty="0" smtClean="0">
                <a:latin typeface="Algerian" panose="04020705040A02060702" pitchFamily="82" charset="0"/>
              </a:rPr>
              <a:t>summary – financial analysis cont’d</a:t>
            </a:r>
            <a:endParaRPr lang="en-US" sz="2800" dirty="0">
              <a:latin typeface="Algerian" panose="04020705040A02060702" pitchFamily="82" charset="0"/>
            </a:endParaRPr>
          </a:p>
        </p:txBody>
      </p:sp>
      <p:sp>
        <p:nvSpPr>
          <p:cNvPr id="3" name="Content Placeholder 2"/>
          <p:cNvSpPr>
            <a:spLocks noGrp="1"/>
          </p:cNvSpPr>
          <p:nvPr>
            <p:ph idx="1"/>
          </p:nvPr>
        </p:nvSpPr>
        <p:spPr>
          <a:xfrm>
            <a:off x="1097280" y="801191"/>
            <a:ext cx="10990217" cy="5765072"/>
          </a:xfrm>
        </p:spPr>
        <p:txBody>
          <a:bodyPr>
            <a:noAutofit/>
          </a:bodyPr>
          <a:lstStyle/>
          <a:p>
            <a:r>
              <a:rPr lang="en-US" sz="1400" dirty="0" smtClean="0"/>
              <a:t>Overall</a:t>
            </a:r>
            <a:r>
              <a:rPr lang="en-US" sz="1400" dirty="0"/>
              <a:t>, Bikes category generated the most profit with $10.55m followed by Components.</a:t>
            </a:r>
          </a:p>
          <a:p>
            <a:r>
              <a:rPr lang="en-US" sz="1400" dirty="0"/>
              <a:t>Promotion and price were the major Sales reasons that influenced the profit through the Online sales channel </a:t>
            </a:r>
            <a:r>
              <a:rPr lang="en-US" sz="1400" dirty="0" smtClean="0"/>
              <a:t>.</a:t>
            </a:r>
          </a:p>
          <a:p>
            <a:r>
              <a:rPr lang="en-US" sz="1400" dirty="0"/>
              <a:t>A total loss of $0.96m was made from the bikes category through </a:t>
            </a:r>
            <a:r>
              <a:rPr lang="en-US" sz="1400" dirty="0" smtClean="0"/>
              <a:t>Reseller . This was majorly caused by the discounting policy on Reseller market.</a:t>
            </a:r>
          </a:p>
          <a:p>
            <a:r>
              <a:rPr lang="en-US" sz="1400" dirty="0" smtClean="0"/>
              <a:t>Mountain-200 Black,38 was the most profitable product generating $590k online and $282k through resellers.</a:t>
            </a:r>
          </a:p>
          <a:p>
            <a:r>
              <a:rPr lang="en-US" sz="1400" b="1" dirty="0" smtClean="0"/>
              <a:t>Customer Demography</a:t>
            </a:r>
            <a:r>
              <a:rPr lang="en-US" sz="1400" dirty="0" smtClean="0"/>
              <a:t>: No major changes were seen in the customer demography affecting Sales.</a:t>
            </a:r>
          </a:p>
          <a:p>
            <a:r>
              <a:rPr lang="en-US" sz="1400" b="1" dirty="0" smtClean="0"/>
              <a:t>Supply Chain: </a:t>
            </a:r>
            <a:r>
              <a:rPr lang="en-US" sz="1400" dirty="0" smtClean="0"/>
              <a:t>The </a:t>
            </a:r>
            <a:r>
              <a:rPr lang="en-US" sz="1400" dirty="0"/>
              <a:t>shipping price increases YoY. </a:t>
            </a:r>
            <a:r>
              <a:rPr lang="en-US" sz="1400" dirty="0" smtClean="0"/>
              <a:t>AHG </a:t>
            </a:r>
            <a:r>
              <a:rPr lang="en-US" sz="1400" dirty="0"/>
              <a:t>should review the services of Cargo transport and ZY-express for better rate and faster delivery </a:t>
            </a:r>
            <a:r>
              <a:rPr lang="en-US" sz="1400" dirty="0" smtClean="0"/>
              <a:t>times.</a:t>
            </a:r>
          </a:p>
          <a:p>
            <a:r>
              <a:rPr lang="en-US" sz="1400" dirty="0"/>
              <a:t>The Average Planned cost </a:t>
            </a:r>
            <a:r>
              <a:rPr lang="en-US" sz="1400" dirty="0" smtClean="0"/>
              <a:t>has been </a:t>
            </a:r>
            <a:r>
              <a:rPr lang="en-US" sz="1400" dirty="0"/>
              <a:t>the same as Average actual cost. This should be reviewed for proper data </a:t>
            </a:r>
            <a:r>
              <a:rPr lang="en-US" sz="1400" dirty="0" smtClean="0"/>
              <a:t>capturing.</a:t>
            </a:r>
          </a:p>
          <a:p>
            <a:r>
              <a:rPr lang="en-US" sz="1400" b="1" dirty="0" smtClean="0"/>
              <a:t>Competitor Analysis: </a:t>
            </a:r>
            <a:r>
              <a:rPr lang="en-US" sz="1400" dirty="0"/>
              <a:t>AHG ‘s </a:t>
            </a:r>
            <a:r>
              <a:rPr lang="en-US" sz="1400" dirty="0" smtClean="0"/>
              <a:t>Bike prices are </a:t>
            </a:r>
            <a:r>
              <a:rPr lang="en-US" sz="1400" dirty="0"/>
              <a:t>relative with the market </a:t>
            </a:r>
            <a:r>
              <a:rPr lang="en-US" sz="1400" dirty="0" smtClean="0"/>
              <a:t>price when compared to Alltricks and Canyon. It </a:t>
            </a:r>
            <a:r>
              <a:rPr lang="en-US" sz="1400" dirty="0"/>
              <a:t>only needs to include additional services like return policy, financing, servicing and online customer care services to help improves its sale</a:t>
            </a:r>
            <a:r>
              <a:rPr lang="en-US" sz="1400" dirty="0" smtClean="0"/>
              <a:t>.</a:t>
            </a:r>
          </a:p>
          <a:p>
            <a:r>
              <a:rPr lang="en-US" sz="1400" b="1" dirty="0" smtClean="0"/>
              <a:t>5 years Forecast:</a:t>
            </a:r>
            <a:r>
              <a:rPr lang="en-US" sz="1400" b="1" dirty="0"/>
              <a:t> </a:t>
            </a:r>
            <a:r>
              <a:rPr lang="en-US" sz="1400" dirty="0"/>
              <a:t>The </a:t>
            </a:r>
            <a:r>
              <a:rPr lang="en-US" sz="1400" dirty="0" smtClean="0"/>
              <a:t>Online revenues </a:t>
            </a:r>
            <a:r>
              <a:rPr lang="en-US" sz="1400" dirty="0"/>
              <a:t>generated in Germany, United Kingdom and France followed a similar pattern, with the UK  leading with $574k in Q1 2014</a:t>
            </a:r>
            <a:r>
              <a:rPr lang="en-US" sz="1400" dirty="0" smtClean="0"/>
              <a:t>. </a:t>
            </a:r>
            <a:r>
              <a:rPr lang="en-US" sz="1400" dirty="0"/>
              <a:t>The 5-years forecast also showed similar upward trend with about 150% increase at Q4 2019 </a:t>
            </a:r>
            <a:r>
              <a:rPr lang="en-US" sz="1400" dirty="0" smtClean="0"/>
              <a:t>.</a:t>
            </a:r>
          </a:p>
          <a:p>
            <a:r>
              <a:rPr lang="en-US" sz="1400" dirty="0" smtClean="0"/>
              <a:t>Canada had a </a:t>
            </a:r>
            <a:r>
              <a:rPr lang="en-US" sz="1400" dirty="0"/>
              <a:t>Maximum </a:t>
            </a:r>
            <a:r>
              <a:rPr lang="en-US" sz="1400" dirty="0" smtClean="0"/>
              <a:t>Reseller forecast </a:t>
            </a:r>
            <a:r>
              <a:rPr lang="en-US" sz="1400" dirty="0"/>
              <a:t>revenue of 64.8% above the </a:t>
            </a:r>
            <a:r>
              <a:rPr lang="en-US" sz="1400" dirty="0" smtClean="0"/>
              <a:t>actual peak </a:t>
            </a:r>
            <a:r>
              <a:rPr lang="en-US" sz="1400" dirty="0"/>
              <a:t>revenue </a:t>
            </a:r>
            <a:r>
              <a:rPr lang="en-US" sz="1400" dirty="0" smtClean="0"/>
              <a:t>generated </a:t>
            </a:r>
            <a:r>
              <a:rPr lang="en-US" sz="1400" dirty="0"/>
              <a:t>in </a:t>
            </a:r>
            <a:r>
              <a:rPr lang="en-US" sz="1400" dirty="0" smtClean="0"/>
              <a:t>Q3 2013.</a:t>
            </a:r>
          </a:p>
          <a:p>
            <a:r>
              <a:rPr lang="en-US" sz="1400" dirty="0"/>
              <a:t>Northeast region had maximum forecast revenue as 12.8% less compared to maximum actual revenue($</a:t>
            </a:r>
            <a:r>
              <a:rPr lang="en-US" sz="1400" dirty="0" smtClean="0"/>
              <a:t>919k).</a:t>
            </a:r>
          </a:p>
          <a:p>
            <a:r>
              <a:rPr lang="en-US" sz="1400" b="1" dirty="0" smtClean="0"/>
              <a:t>Market basket Analysis : </a:t>
            </a:r>
            <a:r>
              <a:rPr lang="en-US" sz="1400" dirty="0"/>
              <a:t>Mountain 300 Black,44 and Mountain Rear Wheel gave 30% profit more than with Full Finger </a:t>
            </a:r>
            <a:r>
              <a:rPr lang="en-US" sz="1400" dirty="0" smtClean="0"/>
              <a:t>Gloves with Mountain 300 Black,44 .</a:t>
            </a:r>
            <a:endParaRPr lang="en-US" sz="1600" dirty="0" smtClean="0">
              <a:latin typeface="Stylus BT" panose="020E0402020206020304" pitchFamily="34" charset="0"/>
            </a:endParaRPr>
          </a:p>
          <a:p>
            <a:endParaRPr lang="en-US" sz="1600" dirty="0">
              <a:latin typeface="Stylus BT" panose="020E0402020206020304" pitchFamily="34" charset="0"/>
            </a:endParaRPr>
          </a:p>
        </p:txBody>
      </p:sp>
    </p:spTree>
    <p:extLst>
      <p:ext uri="{BB962C8B-B14F-4D97-AF65-F5344CB8AC3E}">
        <p14:creationId xmlns:p14="http://schemas.microsoft.com/office/powerpoint/2010/main" val="27390173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8895216" cy="694267"/>
          </a:xfrm>
        </p:spPr>
        <p:txBody>
          <a:bodyPr>
            <a:normAutofit/>
          </a:bodyPr>
          <a:lstStyle/>
          <a:p>
            <a:r>
              <a:rPr lang="en-US" sz="2800" dirty="0" smtClean="0">
                <a:latin typeface="Algerian" panose="04020705040A02060702" pitchFamily="82" charset="0"/>
              </a:rPr>
              <a:t>3. 4 CUSTOMER DEMOGRAPHY – summary</a:t>
            </a:r>
            <a:endParaRPr lang="en-US" sz="2800" dirty="0">
              <a:latin typeface="Algerian" panose="04020705040A02060702" pitchFamily="82" charset="0"/>
            </a:endParaRPr>
          </a:p>
        </p:txBody>
      </p:sp>
      <p:sp>
        <p:nvSpPr>
          <p:cNvPr id="4" name="TextBox 3"/>
          <p:cNvSpPr txBox="1"/>
          <p:nvPr/>
        </p:nvSpPr>
        <p:spPr>
          <a:xfrm>
            <a:off x="1138148" y="625525"/>
            <a:ext cx="10513921" cy="62324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400" dirty="0" smtClean="0"/>
              <a:t>2014 </a:t>
            </a:r>
            <a:r>
              <a:rPr lang="en-US" sz="1400" dirty="0"/>
              <a:t>showed </a:t>
            </a:r>
            <a:r>
              <a:rPr lang="en-US" sz="1400" dirty="0" smtClean="0"/>
              <a:t>an improvement </a:t>
            </a:r>
            <a:r>
              <a:rPr lang="en-US" sz="1400" dirty="0"/>
              <a:t>in revenue and profit </a:t>
            </a:r>
            <a:r>
              <a:rPr lang="en-US" sz="1400" dirty="0" smtClean="0"/>
              <a:t>generated by </a:t>
            </a:r>
            <a:r>
              <a:rPr lang="en-US" sz="1400" dirty="0"/>
              <a:t>male </a:t>
            </a:r>
            <a:r>
              <a:rPr lang="en-US" sz="1400" dirty="0" smtClean="0"/>
              <a:t>demography.</a:t>
            </a:r>
          </a:p>
          <a:p>
            <a:pPr marL="342900" indent="-342900">
              <a:lnSpc>
                <a:spcPct val="150000"/>
              </a:lnSpc>
              <a:buFont typeface="Arial" panose="020B0604020202020204" pitchFamily="34" charset="0"/>
              <a:buChar char="•"/>
            </a:pPr>
            <a:r>
              <a:rPr lang="en-US" sz="1400" dirty="0"/>
              <a:t>Between 2011 and 2012</a:t>
            </a:r>
            <a:r>
              <a:rPr lang="en-US" sz="1400" dirty="0" smtClean="0"/>
              <a:t>, a </a:t>
            </a:r>
            <a:r>
              <a:rPr lang="en-US" sz="1400" dirty="0"/>
              <a:t>change was seen </a:t>
            </a:r>
            <a:r>
              <a:rPr lang="en-US" sz="1400" dirty="0" smtClean="0"/>
              <a:t>in the Management </a:t>
            </a:r>
            <a:r>
              <a:rPr lang="en-US" sz="1400" dirty="0"/>
              <a:t>and C</a:t>
            </a:r>
            <a:r>
              <a:rPr lang="en-US" sz="1400" dirty="0" smtClean="0"/>
              <a:t>lerical English Occupation which did not reflect in the revenue and profit.</a:t>
            </a:r>
          </a:p>
          <a:p>
            <a:pPr marL="342900" indent="-342900">
              <a:lnSpc>
                <a:spcPct val="150000"/>
              </a:lnSpc>
              <a:buFont typeface="Arial" panose="020B0604020202020204" pitchFamily="34" charset="0"/>
              <a:buChar char="•"/>
            </a:pPr>
            <a:r>
              <a:rPr lang="en-US" sz="1400" dirty="0" smtClean="0"/>
              <a:t>In 2012, age group 70-79 had </a:t>
            </a:r>
            <a:r>
              <a:rPr lang="en-US" sz="1400" dirty="0"/>
              <a:t>revenue and profit generated surpassing that of 30-39 age </a:t>
            </a:r>
            <a:r>
              <a:rPr lang="en-US" sz="1400" dirty="0" smtClean="0"/>
              <a:t>group with no visible change seen in the number of customers.</a:t>
            </a:r>
          </a:p>
          <a:p>
            <a:pPr marL="342900" indent="-342900">
              <a:lnSpc>
                <a:spcPct val="150000"/>
              </a:lnSpc>
              <a:buFont typeface="Arial" panose="020B0604020202020204" pitchFamily="34" charset="0"/>
              <a:buChar char="•"/>
            </a:pPr>
            <a:r>
              <a:rPr lang="en-US" sz="1400" dirty="0" smtClean="0"/>
              <a:t>There </a:t>
            </a:r>
            <a:r>
              <a:rPr lang="en-US" sz="1400" dirty="0"/>
              <a:t>were more customer who had no cars in </a:t>
            </a:r>
            <a:r>
              <a:rPr lang="en-US" sz="1400" dirty="0" smtClean="0"/>
              <a:t>2011</a:t>
            </a:r>
            <a:r>
              <a:rPr lang="en-US" sz="1400" dirty="0"/>
              <a:t>.</a:t>
            </a:r>
            <a:r>
              <a:rPr lang="en-US" sz="1400" dirty="0" smtClean="0"/>
              <a:t> In 2012, Customers </a:t>
            </a:r>
            <a:r>
              <a:rPr lang="en-US" sz="1400" dirty="0"/>
              <a:t>having 2 cars </a:t>
            </a:r>
            <a:r>
              <a:rPr lang="en-US" sz="1400" dirty="0" smtClean="0"/>
              <a:t>became </a:t>
            </a:r>
            <a:r>
              <a:rPr lang="en-US" sz="1400" dirty="0"/>
              <a:t>the highest . Between 2012 and 2013, customers with zero cars generated an improved revenue and profit surpassing those with 1,3 and 4 cars. </a:t>
            </a:r>
            <a:endParaRPr lang="en-US" sz="1400" dirty="0" smtClean="0"/>
          </a:p>
          <a:p>
            <a:pPr marL="342900" indent="-342900">
              <a:lnSpc>
                <a:spcPct val="150000"/>
              </a:lnSpc>
              <a:buFont typeface="Arial" panose="020B0604020202020204" pitchFamily="34" charset="0"/>
              <a:buChar char="•"/>
            </a:pPr>
            <a:r>
              <a:rPr lang="en-US" sz="1400" dirty="0" smtClean="0"/>
              <a:t>The revenue and profit generated through customers within the number of cars demography did not mimic the change seen in the number of customers.</a:t>
            </a:r>
          </a:p>
          <a:p>
            <a:pPr marL="342900" indent="-342900">
              <a:lnSpc>
                <a:spcPct val="150000"/>
              </a:lnSpc>
              <a:buFont typeface="Arial" panose="020B0604020202020204" pitchFamily="34" charset="0"/>
              <a:buChar char="•"/>
            </a:pPr>
            <a:r>
              <a:rPr lang="en-US" sz="1400" dirty="0" smtClean="0"/>
              <a:t>The number of customers and </a:t>
            </a:r>
            <a:r>
              <a:rPr lang="en-US" sz="1400" dirty="0"/>
              <a:t>orders placed by </a:t>
            </a:r>
            <a:r>
              <a:rPr lang="en-US" sz="1400" dirty="0" smtClean="0"/>
              <a:t>High school holders improved slightly above those of Graduate degrees </a:t>
            </a:r>
            <a:r>
              <a:rPr lang="en-US" sz="1400" dirty="0"/>
              <a:t>between 2013 and </a:t>
            </a:r>
            <a:r>
              <a:rPr lang="en-US" sz="1400" dirty="0" smtClean="0"/>
              <a:t>2014 although no effect was seen in the revenue and profit generated by these customers.</a:t>
            </a:r>
            <a:endParaRPr lang="en-US" sz="1400" dirty="0"/>
          </a:p>
          <a:p>
            <a:pPr marL="342900" indent="-342900">
              <a:lnSpc>
                <a:spcPct val="150000"/>
              </a:lnSpc>
              <a:buFont typeface="Arial" panose="020B0604020202020204" pitchFamily="34" charset="0"/>
              <a:buChar char="•"/>
            </a:pPr>
            <a:r>
              <a:rPr lang="en-US" sz="1400" dirty="0" smtClean="0"/>
              <a:t>A change was seen with both </a:t>
            </a:r>
            <a:r>
              <a:rPr lang="en-US" sz="1400" dirty="0"/>
              <a:t>Number of Customers and Order quantities </a:t>
            </a:r>
            <a:r>
              <a:rPr lang="en-US" sz="1400" dirty="0" smtClean="0"/>
              <a:t>for </a:t>
            </a:r>
            <a:r>
              <a:rPr lang="en-US" sz="1400" dirty="0"/>
              <a:t>Customers with 5-10 mile commute distance  in Q2 2011 rising above those of 1-2 miles commute distance. </a:t>
            </a:r>
          </a:p>
          <a:p>
            <a:pPr marL="342900" indent="-342900">
              <a:lnSpc>
                <a:spcPct val="150000"/>
              </a:lnSpc>
              <a:buFont typeface="Arial" panose="020B0604020202020204" pitchFamily="34" charset="0"/>
              <a:buChar char="•"/>
            </a:pPr>
            <a:r>
              <a:rPr lang="en-US" sz="1400" dirty="0" smtClean="0"/>
              <a:t>Changes </a:t>
            </a:r>
            <a:r>
              <a:rPr lang="en-US" sz="1400" dirty="0"/>
              <a:t>were seen in 2011 and 2012 between customers having 2 children and those with 1 </a:t>
            </a:r>
            <a:r>
              <a:rPr lang="en-US" sz="1400" dirty="0" smtClean="0"/>
              <a:t>child, driving both Revenue and Profit.</a:t>
            </a:r>
            <a:endParaRPr lang="en-US" sz="1400" dirty="0"/>
          </a:p>
          <a:p>
            <a:pPr marL="342900" indent="-342900">
              <a:lnSpc>
                <a:spcPct val="150000"/>
              </a:lnSpc>
              <a:buFont typeface="Arial" panose="020B0604020202020204" pitchFamily="34" charset="0"/>
              <a:buChar char="•"/>
            </a:pPr>
            <a:r>
              <a:rPr lang="en-US" sz="1400" dirty="0" smtClean="0"/>
              <a:t>No </a:t>
            </a:r>
            <a:r>
              <a:rPr lang="en-US" sz="1400" dirty="0"/>
              <a:t>change in demography was seen in </a:t>
            </a:r>
            <a:r>
              <a:rPr lang="en-US" sz="1400" dirty="0" smtClean="0"/>
              <a:t>the yearly income </a:t>
            </a:r>
            <a:r>
              <a:rPr lang="en-US" sz="1400" dirty="0"/>
              <a:t>groups throughout the years</a:t>
            </a:r>
          </a:p>
          <a:p>
            <a:pPr marL="342900" indent="-342900">
              <a:lnSpc>
                <a:spcPct val="15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10991812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3.5</a:t>
            </a:r>
            <a:r>
              <a:rPr lang="en-US" dirty="0" smtClean="0">
                <a:latin typeface="Algerian" panose="04020705040A02060702" pitchFamily="82" charset="0"/>
              </a:rPr>
              <a:t> </a:t>
            </a:r>
            <a:r>
              <a:rPr lang="en-US" sz="2800" dirty="0" smtClean="0">
                <a:latin typeface="Algerian" panose="04020705040A02060702" pitchFamily="82" charset="0"/>
              </a:rPr>
              <a:t>arears to improve</a:t>
            </a:r>
            <a:endParaRPr lang="en-US" sz="2800" dirty="0">
              <a:latin typeface="Algerian" panose="04020705040A02060702" pitchFamily="82" charset="0"/>
            </a:endParaRPr>
          </a:p>
        </p:txBody>
      </p:sp>
      <p:sp>
        <p:nvSpPr>
          <p:cNvPr id="5" name="TextBox 4"/>
          <p:cNvSpPr txBox="1"/>
          <p:nvPr/>
        </p:nvSpPr>
        <p:spPr>
          <a:xfrm>
            <a:off x="893218" y="2856411"/>
            <a:ext cx="11115280" cy="3754874"/>
          </a:xfrm>
          <a:prstGeom prst="rect">
            <a:avLst/>
          </a:prstGeom>
          <a:noFill/>
        </p:spPr>
        <p:txBody>
          <a:bodyPr wrap="square" rtlCol="0">
            <a:spAutoFit/>
          </a:bodyPr>
          <a:lstStyle/>
          <a:p>
            <a:r>
              <a:rPr lang="en-US" sz="1400" dirty="0" smtClean="0"/>
              <a:t>AHG can improve the Revenue and Profit by looking critically at the factors listed below:</a:t>
            </a:r>
          </a:p>
          <a:p>
            <a:endParaRPr lang="en-US" sz="1400" dirty="0"/>
          </a:p>
          <a:p>
            <a:pPr marL="285750" indent="-285750">
              <a:lnSpc>
                <a:spcPct val="150000"/>
              </a:lnSpc>
              <a:buFont typeface="Arial" panose="020B0604020202020204" pitchFamily="34" charset="0"/>
              <a:buChar char="•"/>
            </a:pPr>
            <a:r>
              <a:rPr lang="en-US" sz="1400" dirty="0" smtClean="0"/>
              <a:t>The percentage of work orders affected by scrap</a:t>
            </a:r>
          </a:p>
          <a:p>
            <a:pPr marL="285750" indent="-285750">
              <a:lnSpc>
                <a:spcPct val="150000"/>
              </a:lnSpc>
              <a:buFont typeface="Arial" panose="020B0604020202020204" pitchFamily="34" charset="0"/>
              <a:buChar char="•"/>
            </a:pPr>
            <a:r>
              <a:rPr lang="en-US" sz="1400" dirty="0" smtClean="0"/>
              <a:t>Scrap Quantity</a:t>
            </a:r>
          </a:p>
          <a:p>
            <a:pPr marL="285750" indent="-285750">
              <a:lnSpc>
                <a:spcPct val="150000"/>
              </a:lnSpc>
              <a:buFont typeface="Arial" panose="020B0604020202020204" pitchFamily="34" charset="0"/>
              <a:buChar char="•"/>
            </a:pPr>
            <a:r>
              <a:rPr lang="en-US" sz="1400" dirty="0" smtClean="0"/>
              <a:t>Cost of Production</a:t>
            </a:r>
          </a:p>
          <a:p>
            <a:pPr marL="285750" indent="-285750">
              <a:lnSpc>
                <a:spcPct val="150000"/>
              </a:lnSpc>
              <a:buFont typeface="Arial" panose="020B0604020202020204" pitchFamily="34" charset="0"/>
              <a:buChar char="•"/>
            </a:pPr>
            <a:r>
              <a:rPr lang="en-US" sz="1400" dirty="0" smtClean="0"/>
              <a:t>Manufacturing Process</a:t>
            </a:r>
          </a:p>
          <a:p>
            <a:pPr marL="285750" indent="-285750">
              <a:lnSpc>
                <a:spcPct val="150000"/>
              </a:lnSpc>
              <a:buFont typeface="Arial" panose="020B0604020202020204" pitchFamily="34" charset="0"/>
              <a:buChar char="•"/>
            </a:pPr>
            <a:r>
              <a:rPr lang="en-US" sz="1400" dirty="0" smtClean="0"/>
              <a:t>Shipping cost</a:t>
            </a:r>
          </a:p>
          <a:p>
            <a:pPr marL="285750" indent="-285750">
              <a:lnSpc>
                <a:spcPct val="150000"/>
              </a:lnSpc>
              <a:buFont typeface="Arial" panose="020B0604020202020204" pitchFamily="34" charset="0"/>
              <a:buChar char="•"/>
            </a:pPr>
            <a:r>
              <a:rPr lang="en-US" sz="1400" dirty="0" smtClean="0"/>
              <a:t>Shipping Duration</a:t>
            </a:r>
          </a:p>
          <a:p>
            <a:pPr>
              <a:lnSpc>
                <a:spcPct val="150000"/>
              </a:lnSpc>
            </a:pPr>
            <a:r>
              <a:rPr lang="en-US" sz="1400" dirty="0" smtClean="0"/>
              <a:t>A proper review of these activities would clearly reduce the overall </a:t>
            </a:r>
            <a:r>
              <a:rPr lang="en-US" sz="1400" dirty="0"/>
              <a:t>c</a:t>
            </a:r>
            <a:r>
              <a:rPr lang="en-US" sz="1400" dirty="0" smtClean="0"/>
              <a:t>ost of production and give room for profit .</a:t>
            </a:r>
          </a:p>
          <a:p>
            <a:pPr marL="285750" indent="-285750">
              <a:lnSpc>
                <a:spcPct val="150000"/>
              </a:lnSpc>
              <a:buFont typeface="Arial" panose="020B0604020202020204" pitchFamily="34" charset="0"/>
              <a:buChar char="•"/>
            </a:pPr>
            <a:endParaRPr lang="en-US" sz="1400" dirty="0" smtClean="0"/>
          </a:p>
          <a:p>
            <a:pPr marL="285750" indent="-285750">
              <a:lnSpc>
                <a:spcPct val="150000"/>
              </a:lnSpc>
              <a:buFont typeface="Arial" panose="020B0604020202020204" pitchFamily="34" charset="0"/>
              <a:buChar char="•"/>
            </a:pPr>
            <a:endParaRPr lang="en-US" sz="1400" dirty="0" smtClean="0"/>
          </a:p>
          <a:p>
            <a:pPr marL="285750" indent="-285750">
              <a:lnSpc>
                <a:spcPct val="150000"/>
              </a:lnSpc>
              <a:buFont typeface="Arial" panose="020B0604020202020204" pitchFamily="34" charset="0"/>
              <a:buChar char="•"/>
            </a:pPr>
            <a:endParaRPr lang="en-US" sz="1400"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985" y="949233"/>
            <a:ext cx="4565878" cy="1907177"/>
          </a:xfrm>
          <a:prstGeom prst="rect">
            <a:avLst/>
          </a:prstGeom>
        </p:spPr>
      </p:pic>
    </p:spTree>
    <p:extLst>
      <p:ext uri="{BB962C8B-B14F-4D97-AF65-F5344CB8AC3E}">
        <p14:creationId xmlns:p14="http://schemas.microsoft.com/office/powerpoint/2010/main" val="7973098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3.5</a:t>
            </a:r>
            <a:r>
              <a:rPr lang="en-US" dirty="0" smtClean="0">
                <a:latin typeface="Algerian" panose="04020705040A02060702" pitchFamily="82" charset="0"/>
              </a:rPr>
              <a:t> </a:t>
            </a:r>
            <a:r>
              <a:rPr lang="en-US" sz="2800" dirty="0" smtClean="0">
                <a:latin typeface="Algerian" panose="04020705040A02060702" pitchFamily="82" charset="0"/>
              </a:rPr>
              <a:t>arears to improve – work orders</a:t>
            </a:r>
            <a:endParaRPr lang="en-US" sz="2800" dirty="0">
              <a:latin typeface="Algerian" panose="04020705040A02060702" pitchFamily="82" charset="0"/>
            </a:endParaRPr>
          </a:p>
        </p:txBody>
      </p:sp>
      <p:sp>
        <p:nvSpPr>
          <p:cNvPr id="5" name="TextBox 4"/>
          <p:cNvSpPr txBox="1"/>
          <p:nvPr/>
        </p:nvSpPr>
        <p:spPr>
          <a:xfrm>
            <a:off x="8621486" y="949234"/>
            <a:ext cx="3387012" cy="2631490"/>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The percentage of work orders affected by scrap, increased in most of the years. This should not be the case. </a:t>
            </a:r>
          </a:p>
          <a:p>
            <a:pPr marL="285750" indent="-285750">
              <a:lnSpc>
                <a:spcPct val="150000"/>
              </a:lnSpc>
              <a:buFont typeface="Arial" panose="020B0604020202020204" pitchFamily="34" charset="0"/>
              <a:buChar char="•"/>
            </a:pPr>
            <a:r>
              <a:rPr lang="en-US" sz="1400" dirty="0" smtClean="0"/>
              <a:t>Process improvement to reduce rework and scrap quantity would  benefit the company.</a:t>
            </a:r>
          </a:p>
        </p:txBody>
      </p:sp>
      <p:pic>
        <p:nvPicPr>
          <p:cNvPr id="4" name="Picture 3"/>
          <p:cNvPicPr>
            <a:picLocks noChangeAspect="1"/>
          </p:cNvPicPr>
          <p:nvPr/>
        </p:nvPicPr>
        <p:blipFill>
          <a:blip r:embed="rId2"/>
          <a:stretch>
            <a:fillRect/>
          </a:stretch>
        </p:blipFill>
        <p:spPr>
          <a:xfrm>
            <a:off x="893219" y="905872"/>
            <a:ext cx="7728268" cy="5129168"/>
          </a:xfrm>
          <a:prstGeom prst="rect">
            <a:avLst/>
          </a:prstGeom>
        </p:spPr>
      </p:pic>
      <p:sp>
        <p:nvSpPr>
          <p:cNvPr id="6" name="Right Arrow 5"/>
          <p:cNvSpPr/>
          <p:nvPr/>
        </p:nvSpPr>
        <p:spPr>
          <a:xfrm>
            <a:off x="1288868" y="2368765"/>
            <a:ext cx="26125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1288867" y="2623459"/>
            <a:ext cx="26125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0622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3.5</a:t>
            </a:r>
            <a:r>
              <a:rPr lang="en-US" dirty="0" smtClean="0">
                <a:latin typeface="Algerian" panose="04020705040A02060702" pitchFamily="82" charset="0"/>
              </a:rPr>
              <a:t> </a:t>
            </a:r>
            <a:r>
              <a:rPr lang="en-US" sz="2800" dirty="0" smtClean="0">
                <a:latin typeface="Algerian" panose="04020705040A02060702" pitchFamily="82" charset="0"/>
              </a:rPr>
              <a:t>arears to improve – scrap products</a:t>
            </a:r>
            <a:endParaRPr lang="en-US" sz="2800" dirty="0">
              <a:latin typeface="Algerian" panose="04020705040A02060702" pitchFamily="82" charset="0"/>
            </a:endParaRPr>
          </a:p>
        </p:txBody>
      </p:sp>
      <p:sp>
        <p:nvSpPr>
          <p:cNvPr id="5" name="TextBox 4"/>
          <p:cNvSpPr txBox="1"/>
          <p:nvPr/>
        </p:nvSpPr>
        <p:spPr>
          <a:xfrm>
            <a:off x="9208722" y="949234"/>
            <a:ext cx="2799775" cy="3277820"/>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The Manufacturing process for the Top 10 scrap products should be reviewed .</a:t>
            </a:r>
          </a:p>
          <a:p>
            <a:pPr marL="285750" indent="-285750">
              <a:lnSpc>
                <a:spcPct val="150000"/>
              </a:lnSpc>
              <a:buFont typeface="Arial" panose="020B0604020202020204" pitchFamily="34" charset="0"/>
              <a:buChar char="•"/>
            </a:pPr>
            <a:r>
              <a:rPr lang="en-US" sz="1400" dirty="0" smtClean="0"/>
              <a:t>Quality assurance must be fully implemented in the company to avoid losses due to defective end products.</a:t>
            </a:r>
          </a:p>
        </p:txBody>
      </p:sp>
      <p:pic>
        <p:nvPicPr>
          <p:cNvPr id="6" name="Picture 5"/>
          <p:cNvPicPr>
            <a:picLocks noChangeAspect="1"/>
          </p:cNvPicPr>
          <p:nvPr/>
        </p:nvPicPr>
        <p:blipFill>
          <a:blip r:embed="rId2"/>
          <a:stretch>
            <a:fillRect/>
          </a:stretch>
        </p:blipFill>
        <p:spPr>
          <a:xfrm>
            <a:off x="1075704" y="1039387"/>
            <a:ext cx="8055038" cy="4587638"/>
          </a:xfrm>
          <a:prstGeom prst="rect">
            <a:avLst/>
          </a:prstGeom>
        </p:spPr>
      </p:pic>
    </p:spTree>
    <p:extLst>
      <p:ext uri="{BB962C8B-B14F-4D97-AF65-F5344CB8AC3E}">
        <p14:creationId xmlns:p14="http://schemas.microsoft.com/office/powerpoint/2010/main" val="835908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3.5</a:t>
            </a:r>
            <a:r>
              <a:rPr lang="en-US" dirty="0" smtClean="0">
                <a:latin typeface="Algerian" panose="04020705040A02060702" pitchFamily="82" charset="0"/>
              </a:rPr>
              <a:t> </a:t>
            </a:r>
            <a:r>
              <a:rPr lang="en-US" sz="2800" dirty="0" smtClean="0">
                <a:latin typeface="Algerian" panose="04020705040A02060702" pitchFamily="82" charset="0"/>
              </a:rPr>
              <a:t>arears to improve – scrap reasons</a:t>
            </a:r>
            <a:endParaRPr lang="en-US" sz="2800" dirty="0">
              <a:latin typeface="Algerian" panose="04020705040A02060702" pitchFamily="82" charset="0"/>
            </a:endParaRPr>
          </a:p>
        </p:txBody>
      </p:sp>
      <p:sp>
        <p:nvSpPr>
          <p:cNvPr id="5" name="TextBox 4"/>
          <p:cNvSpPr txBox="1"/>
          <p:nvPr/>
        </p:nvSpPr>
        <p:spPr>
          <a:xfrm>
            <a:off x="9507894" y="949234"/>
            <a:ext cx="2500604" cy="2308324"/>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Scrap reason names responsible for scrap quantity increase over the years needs to be reviewed – This is a critical issue.</a:t>
            </a:r>
          </a:p>
        </p:txBody>
      </p:sp>
      <p:pic>
        <p:nvPicPr>
          <p:cNvPr id="3" name="Picture 2"/>
          <p:cNvPicPr>
            <a:picLocks noChangeAspect="1"/>
          </p:cNvPicPr>
          <p:nvPr/>
        </p:nvPicPr>
        <p:blipFill>
          <a:blip r:embed="rId2"/>
          <a:stretch>
            <a:fillRect/>
          </a:stretch>
        </p:blipFill>
        <p:spPr>
          <a:xfrm>
            <a:off x="1051749" y="1013260"/>
            <a:ext cx="8207451" cy="4934693"/>
          </a:xfrm>
          <a:prstGeom prst="rect">
            <a:avLst/>
          </a:prstGeom>
        </p:spPr>
      </p:pic>
    </p:spTree>
    <p:extLst>
      <p:ext uri="{BB962C8B-B14F-4D97-AF65-F5344CB8AC3E}">
        <p14:creationId xmlns:p14="http://schemas.microsoft.com/office/powerpoint/2010/main" val="6961946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8329159" cy="694267"/>
          </a:xfrm>
        </p:spPr>
        <p:txBody>
          <a:bodyPr>
            <a:normAutofit fontScale="90000"/>
          </a:bodyPr>
          <a:lstStyle/>
          <a:p>
            <a:r>
              <a:rPr lang="en-US" sz="2800" dirty="0" smtClean="0">
                <a:latin typeface="Algerian" panose="04020705040A02060702" pitchFamily="82" charset="0"/>
              </a:rPr>
              <a:t>3.5</a:t>
            </a:r>
            <a:r>
              <a:rPr lang="en-US" dirty="0" smtClean="0">
                <a:latin typeface="Algerian" panose="04020705040A02060702" pitchFamily="82" charset="0"/>
              </a:rPr>
              <a:t> </a:t>
            </a:r>
            <a:r>
              <a:rPr lang="en-US" sz="2800" dirty="0" smtClean="0">
                <a:latin typeface="Algerian" panose="04020705040A02060702" pitchFamily="82" charset="0"/>
              </a:rPr>
              <a:t>arears to improve – cost of manufacturing</a:t>
            </a:r>
            <a:endParaRPr lang="en-US" sz="2800" dirty="0">
              <a:latin typeface="Algerian" panose="04020705040A02060702" pitchFamily="82" charset="0"/>
            </a:endParaRPr>
          </a:p>
        </p:txBody>
      </p:sp>
      <p:sp>
        <p:nvSpPr>
          <p:cNvPr id="5" name="TextBox 4"/>
          <p:cNvSpPr txBox="1"/>
          <p:nvPr/>
        </p:nvSpPr>
        <p:spPr>
          <a:xfrm>
            <a:off x="8501974" y="949234"/>
            <a:ext cx="3506524" cy="2631490"/>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The Average Planned cost is the same as Average actual cost.</a:t>
            </a:r>
          </a:p>
          <a:p>
            <a:pPr marL="285750" indent="-285750">
              <a:lnSpc>
                <a:spcPct val="150000"/>
              </a:lnSpc>
              <a:buFont typeface="Arial" panose="020B0604020202020204" pitchFamily="34" charset="0"/>
              <a:buChar char="•"/>
            </a:pPr>
            <a:r>
              <a:rPr lang="en-US" sz="1400" dirty="0" smtClean="0"/>
              <a:t>Its either the process is 100% accurate or the data has been manipulated. This needs to be looked into for possibility of improper data capturing or fraud.</a:t>
            </a:r>
          </a:p>
        </p:txBody>
      </p:sp>
      <p:pic>
        <p:nvPicPr>
          <p:cNvPr id="4" name="Picture 3"/>
          <p:cNvPicPr>
            <a:picLocks noChangeAspect="1"/>
          </p:cNvPicPr>
          <p:nvPr/>
        </p:nvPicPr>
        <p:blipFill>
          <a:blip r:embed="rId2"/>
          <a:stretch>
            <a:fillRect/>
          </a:stretch>
        </p:blipFill>
        <p:spPr>
          <a:xfrm>
            <a:off x="1253845" y="1131938"/>
            <a:ext cx="6226818" cy="4659261"/>
          </a:xfrm>
          <a:prstGeom prst="rect">
            <a:avLst/>
          </a:prstGeom>
        </p:spPr>
      </p:pic>
    </p:spTree>
    <p:extLst>
      <p:ext uri="{BB962C8B-B14F-4D97-AF65-F5344CB8AC3E}">
        <p14:creationId xmlns:p14="http://schemas.microsoft.com/office/powerpoint/2010/main" val="9081462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9060679" cy="694267"/>
          </a:xfrm>
        </p:spPr>
        <p:txBody>
          <a:bodyPr>
            <a:normAutofit fontScale="90000"/>
          </a:bodyPr>
          <a:lstStyle/>
          <a:p>
            <a:r>
              <a:rPr lang="en-US" sz="2800" dirty="0" smtClean="0">
                <a:latin typeface="Algerian" panose="04020705040A02060702" pitchFamily="82" charset="0"/>
              </a:rPr>
              <a:t>3.5</a:t>
            </a:r>
            <a:r>
              <a:rPr lang="en-US" dirty="0" smtClean="0">
                <a:latin typeface="Algerian" panose="04020705040A02060702" pitchFamily="82" charset="0"/>
              </a:rPr>
              <a:t> </a:t>
            </a:r>
            <a:r>
              <a:rPr lang="en-US" sz="2800" dirty="0" smtClean="0">
                <a:latin typeface="Algerian" panose="04020705040A02060702" pitchFamily="82" charset="0"/>
              </a:rPr>
              <a:t>arears to improve – manufacturing process</a:t>
            </a:r>
            <a:endParaRPr lang="en-US" sz="2800" dirty="0">
              <a:latin typeface="Algerian" panose="04020705040A02060702" pitchFamily="82" charset="0"/>
            </a:endParaRPr>
          </a:p>
        </p:txBody>
      </p:sp>
      <p:sp>
        <p:nvSpPr>
          <p:cNvPr id="5" name="TextBox 4"/>
          <p:cNvSpPr txBox="1"/>
          <p:nvPr/>
        </p:nvSpPr>
        <p:spPr>
          <a:xfrm>
            <a:off x="8501974" y="949234"/>
            <a:ext cx="3506524" cy="2631490"/>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Delays in the manufacturing process should be looked into for causes.</a:t>
            </a:r>
          </a:p>
          <a:p>
            <a:pPr marL="285750" indent="-285750">
              <a:lnSpc>
                <a:spcPct val="150000"/>
              </a:lnSpc>
              <a:buFont typeface="Arial" panose="020B0604020202020204" pitchFamily="34" charset="0"/>
              <a:buChar char="•"/>
            </a:pPr>
            <a:r>
              <a:rPr lang="en-US" sz="1400" dirty="0" smtClean="0"/>
              <a:t>The delays of greater than 11 days is actually not acceptable as this has negatively impacted the production cost and profit.</a:t>
            </a:r>
          </a:p>
        </p:txBody>
      </p:sp>
      <p:pic>
        <p:nvPicPr>
          <p:cNvPr id="3" name="Picture 2"/>
          <p:cNvPicPr>
            <a:picLocks noChangeAspect="1"/>
          </p:cNvPicPr>
          <p:nvPr/>
        </p:nvPicPr>
        <p:blipFill>
          <a:blip r:embed="rId2"/>
          <a:stretch>
            <a:fillRect/>
          </a:stretch>
        </p:blipFill>
        <p:spPr>
          <a:xfrm>
            <a:off x="992777" y="949234"/>
            <a:ext cx="7175863" cy="5277395"/>
          </a:xfrm>
          <a:prstGeom prst="rect">
            <a:avLst/>
          </a:prstGeom>
        </p:spPr>
      </p:pic>
    </p:spTree>
    <p:extLst>
      <p:ext uri="{BB962C8B-B14F-4D97-AF65-F5344CB8AC3E}">
        <p14:creationId xmlns:p14="http://schemas.microsoft.com/office/powerpoint/2010/main" val="4304362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3.5</a:t>
            </a:r>
            <a:r>
              <a:rPr lang="en-US" dirty="0" smtClean="0">
                <a:latin typeface="Algerian" panose="04020705040A02060702" pitchFamily="82" charset="0"/>
              </a:rPr>
              <a:t> </a:t>
            </a:r>
            <a:r>
              <a:rPr lang="en-US" sz="2800" dirty="0" smtClean="0">
                <a:latin typeface="Algerian" panose="04020705040A02060702" pitchFamily="82" charset="0"/>
              </a:rPr>
              <a:t>arears to improve – freight cost</a:t>
            </a:r>
            <a:endParaRPr lang="en-US" sz="2800" dirty="0">
              <a:latin typeface="Algerian" panose="04020705040A02060702" pitchFamily="82" charset="0"/>
            </a:endParaRPr>
          </a:p>
        </p:txBody>
      </p:sp>
      <p:sp>
        <p:nvSpPr>
          <p:cNvPr id="5" name="TextBox 4"/>
          <p:cNvSpPr txBox="1"/>
          <p:nvPr/>
        </p:nvSpPr>
        <p:spPr>
          <a:xfrm>
            <a:off x="893218" y="5519172"/>
            <a:ext cx="11303311" cy="101566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The shipping price increases YoY. </a:t>
            </a:r>
          </a:p>
          <a:p>
            <a:pPr marL="285750" indent="-285750">
              <a:lnSpc>
                <a:spcPct val="150000"/>
              </a:lnSpc>
              <a:buFont typeface="Arial" panose="020B0604020202020204" pitchFamily="34" charset="0"/>
              <a:buChar char="•"/>
            </a:pPr>
            <a:r>
              <a:rPr lang="en-US" sz="1400" dirty="0" smtClean="0"/>
              <a:t>AHG should review the services of Cargo transport and ZY-express for better rate and faster delivery times.</a:t>
            </a:r>
          </a:p>
        </p:txBody>
      </p:sp>
      <p:pic>
        <p:nvPicPr>
          <p:cNvPr id="8" name="Picture 7"/>
          <p:cNvPicPr>
            <a:picLocks noChangeAspect="1"/>
          </p:cNvPicPr>
          <p:nvPr/>
        </p:nvPicPr>
        <p:blipFill>
          <a:blip r:embed="rId2"/>
          <a:stretch>
            <a:fillRect/>
          </a:stretch>
        </p:blipFill>
        <p:spPr>
          <a:xfrm>
            <a:off x="1086724" y="799126"/>
            <a:ext cx="5192155" cy="4720046"/>
          </a:xfrm>
          <a:prstGeom prst="rect">
            <a:avLst/>
          </a:prstGeom>
        </p:spPr>
      </p:pic>
      <p:pic>
        <p:nvPicPr>
          <p:cNvPr id="9" name="Picture 8"/>
          <p:cNvPicPr>
            <a:picLocks noChangeAspect="1"/>
          </p:cNvPicPr>
          <p:nvPr/>
        </p:nvPicPr>
        <p:blipFill>
          <a:blip r:embed="rId3"/>
          <a:stretch>
            <a:fillRect/>
          </a:stretch>
        </p:blipFill>
        <p:spPr>
          <a:xfrm>
            <a:off x="6400042" y="799126"/>
            <a:ext cx="5016895" cy="4720046"/>
          </a:xfrm>
          <a:prstGeom prst="rect">
            <a:avLst/>
          </a:prstGeom>
        </p:spPr>
      </p:pic>
    </p:spTree>
    <p:extLst>
      <p:ext uri="{BB962C8B-B14F-4D97-AF65-F5344CB8AC3E}">
        <p14:creationId xmlns:p14="http://schemas.microsoft.com/office/powerpoint/2010/main" val="29479751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fontScale="90000"/>
          </a:bodyPr>
          <a:lstStyle/>
          <a:p>
            <a:r>
              <a:rPr lang="en-US" sz="2800" dirty="0" smtClean="0">
                <a:latin typeface="Algerian" panose="04020705040A02060702" pitchFamily="82" charset="0"/>
              </a:rPr>
              <a:t>3.5</a:t>
            </a:r>
            <a:r>
              <a:rPr lang="en-US" dirty="0" smtClean="0">
                <a:latin typeface="Algerian" panose="04020705040A02060702" pitchFamily="82" charset="0"/>
              </a:rPr>
              <a:t> </a:t>
            </a:r>
            <a:r>
              <a:rPr lang="en-US" sz="2800" dirty="0" smtClean="0">
                <a:latin typeface="Algerian" panose="04020705040A02060702" pitchFamily="82" charset="0"/>
              </a:rPr>
              <a:t>arears to improve – rejected quantities</a:t>
            </a:r>
            <a:endParaRPr lang="en-US" sz="2800" dirty="0">
              <a:latin typeface="Algerian" panose="04020705040A02060702" pitchFamily="82" charset="0"/>
            </a:endParaRPr>
          </a:p>
        </p:txBody>
      </p:sp>
      <p:sp>
        <p:nvSpPr>
          <p:cNvPr id="5" name="TextBox 4"/>
          <p:cNvSpPr txBox="1"/>
          <p:nvPr/>
        </p:nvSpPr>
        <p:spPr>
          <a:xfrm>
            <a:off x="893218" y="5519172"/>
            <a:ext cx="11303311" cy="101566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The Rejected quantity increases YoY. </a:t>
            </a:r>
          </a:p>
          <a:p>
            <a:pPr marL="285750" indent="-285750">
              <a:lnSpc>
                <a:spcPct val="150000"/>
              </a:lnSpc>
              <a:buFont typeface="Arial" panose="020B0604020202020204" pitchFamily="34" charset="0"/>
              <a:buChar char="•"/>
            </a:pPr>
            <a:r>
              <a:rPr lang="en-US" sz="1400" dirty="0" smtClean="0"/>
              <a:t>AHG should review the services of Cargo transport and ZY-express to reduce rejects.</a:t>
            </a:r>
          </a:p>
        </p:txBody>
      </p:sp>
      <p:pic>
        <p:nvPicPr>
          <p:cNvPr id="7" name="Picture 6"/>
          <p:cNvPicPr>
            <a:picLocks noChangeAspect="1"/>
          </p:cNvPicPr>
          <p:nvPr/>
        </p:nvPicPr>
        <p:blipFill>
          <a:blip r:embed="rId2"/>
          <a:stretch>
            <a:fillRect/>
          </a:stretch>
        </p:blipFill>
        <p:spPr>
          <a:xfrm>
            <a:off x="5941432" y="853441"/>
            <a:ext cx="5121084" cy="4727668"/>
          </a:xfrm>
          <a:prstGeom prst="rect">
            <a:avLst/>
          </a:prstGeom>
        </p:spPr>
      </p:pic>
      <p:pic>
        <p:nvPicPr>
          <p:cNvPr id="3" name="Picture 2"/>
          <p:cNvPicPr>
            <a:picLocks noChangeAspect="1"/>
          </p:cNvPicPr>
          <p:nvPr/>
        </p:nvPicPr>
        <p:blipFill>
          <a:blip r:embed="rId3"/>
          <a:stretch>
            <a:fillRect/>
          </a:stretch>
        </p:blipFill>
        <p:spPr>
          <a:xfrm>
            <a:off x="893218" y="853442"/>
            <a:ext cx="4905278" cy="4727668"/>
          </a:xfrm>
          <a:prstGeom prst="rect">
            <a:avLst/>
          </a:prstGeom>
        </p:spPr>
      </p:pic>
    </p:spTree>
    <p:extLst>
      <p:ext uri="{BB962C8B-B14F-4D97-AF65-F5344CB8AC3E}">
        <p14:creationId xmlns:p14="http://schemas.microsoft.com/office/powerpoint/2010/main" val="35021303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8999720" cy="694267"/>
          </a:xfrm>
        </p:spPr>
        <p:txBody>
          <a:bodyPr>
            <a:normAutofit/>
          </a:bodyPr>
          <a:lstStyle/>
          <a:p>
            <a:r>
              <a:rPr lang="en-US" sz="2800" dirty="0" smtClean="0">
                <a:latin typeface="Algerian" panose="04020705040A02060702" pitchFamily="82" charset="0"/>
              </a:rPr>
              <a:t>3.5</a:t>
            </a:r>
            <a:r>
              <a:rPr lang="en-US" dirty="0" smtClean="0">
                <a:latin typeface="Algerian" panose="04020705040A02060702" pitchFamily="82" charset="0"/>
              </a:rPr>
              <a:t> </a:t>
            </a:r>
            <a:r>
              <a:rPr lang="en-US" sz="2800" dirty="0" smtClean="0">
                <a:latin typeface="Algerian" panose="04020705040A02060702" pitchFamily="82" charset="0"/>
              </a:rPr>
              <a:t>arears to improve - order quantity</a:t>
            </a:r>
            <a:endParaRPr lang="en-US" sz="2800" dirty="0">
              <a:latin typeface="Algerian" panose="04020705040A02060702" pitchFamily="82" charset="0"/>
            </a:endParaRPr>
          </a:p>
        </p:txBody>
      </p:sp>
      <p:sp>
        <p:nvSpPr>
          <p:cNvPr id="8" name="TextBox 7"/>
          <p:cNvSpPr txBox="1"/>
          <p:nvPr/>
        </p:nvSpPr>
        <p:spPr>
          <a:xfrm>
            <a:off x="6601838" y="1040395"/>
            <a:ext cx="5486400" cy="1661993"/>
          </a:xfrm>
          <a:prstGeom prst="rect">
            <a:avLst/>
          </a:prstGeom>
          <a:noFill/>
        </p:spPr>
        <p:txBody>
          <a:bodyPr wrap="square" rtlCol="0">
            <a:spAutoFit/>
          </a:bodyPr>
          <a:lstStyle/>
          <a:p>
            <a:r>
              <a:rPr lang="en-US" sz="1200" dirty="0" smtClean="0"/>
              <a:t>COMMENTS Overall</a:t>
            </a:r>
            <a:r>
              <a:rPr lang="en-US" dirty="0" smtClean="0"/>
              <a:t>: </a:t>
            </a:r>
            <a:endParaRPr lang="en-US" dirty="0"/>
          </a:p>
          <a:p>
            <a:pPr marL="285750" indent="-285750">
              <a:lnSpc>
                <a:spcPct val="150000"/>
              </a:lnSpc>
              <a:buFont typeface="Arial" panose="020B0604020202020204" pitchFamily="34" charset="0"/>
              <a:buChar char="•"/>
            </a:pPr>
            <a:r>
              <a:rPr lang="en-US" sz="1400" dirty="0" smtClean="0"/>
              <a:t>2013 is the year with the highest orders of 136k products.</a:t>
            </a:r>
            <a:r>
              <a:rPr lang="en-US" sz="1400" dirty="0"/>
              <a:t>﻿</a:t>
            </a:r>
          </a:p>
          <a:p>
            <a:pPr marL="285750" indent="-285750">
              <a:lnSpc>
                <a:spcPct val="150000"/>
              </a:lnSpc>
              <a:buFont typeface="Arial" panose="020B0604020202020204" pitchFamily="34" charset="0"/>
              <a:buChar char="•"/>
            </a:pPr>
            <a:r>
              <a:rPr lang="en-US" sz="1400" dirty="0" smtClean="0"/>
              <a:t>Total orders in 2 quarters of 2014 is about 96% of that of 2012. </a:t>
            </a:r>
          </a:p>
          <a:p>
            <a:pPr marL="285750" indent="-285750">
              <a:lnSpc>
                <a:spcPct val="150000"/>
              </a:lnSpc>
              <a:buFont typeface="Arial" panose="020B0604020202020204" pitchFamily="34" charset="0"/>
              <a:buChar char="•"/>
            </a:pPr>
            <a:r>
              <a:rPr lang="en-US" sz="1400" dirty="0" smtClean="0"/>
              <a:t>It is obvious that at the end of the year 2014, the total orders will be higher than that of 2012.</a:t>
            </a:r>
            <a:endParaRPr lang="en-US" sz="1400" dirty="0"/>
          </a:p>
        </p:txBody>
      </p:sp>
      <p:pic>
        <p:nvPicPr>
          <p:cNvPr id="4" name="Picture 3"/>
          <p:cNvPicPr>
            <a:picLocks noChangeAspect="1"/>
          </p:cNvPicPr>
          <p:nvPr/>
        </p:nvPicPr>
        <p:blipFill>
          <a:blip r:embed="rId2"/>
          <a:stretch>
            <a:fillRect/>
          </a:stretch>
        </p:blipFill>
        <p:spPr>
          <a:xfrm>
            <a:off x="1145721" y="1231446"/>
            <a:ext cx="4152900" cy="5353050"/>
          </a:xfrm>
          <a:prstGeom prst="rect">
            <a:avLst/>
          </a:prstGeom>
        </p:spPr>
      </p:pic>
    </p:spTree>
    <p:extLst>
      <p:ext uri="{BB962C8B-B14F-4D97-AF65-F5344CB8AC3E}">
        <p14:creationId xmlns:p14="http://schemas.microsoft.com/office/powerpoint/2010/main" val="1611917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fontScale="90000"/>
          </a:bodyPr>
          <a:lstStyle/>
          <a:p>
            <a:r>
              <a:rPr lang="en-US" sz="2800" dirty="0">
                <a:latin typeface="Algerian" panose="04020705040A02060702" pitchFamily="82" charset="0"/>
              </a:rPr>
              <a:t>3</a:t>
            </a:r>
            <a:r>
              <a:rPr lang="en-US" dirty="0">
                <a:latin typeface="Algerian" panose="04020705040A02060702" pitchFamily="82" charset="0"/>
              </a:rPr>
              <a:t>. </a:t>
            </a:r>
            <a:r>
              <a:rPr lang="en-US" sz="2800" dirty="0">
                <a:latin typeface="Algerian" panose="04020705040A02060702" pitchFamily="82" charset="0"/>
              </a:rPr>
              <a:t>FINANCIAL AND DEMOGRAPHIC PERFORMANCE</a:t>
            </a:r>
          </a:p>
        </p:txBody>
      </p:sp>
      <p:sp>
        <p:nvSpPr>
          <p:cNvPr id="3" name="Content Placeholder 2"/>
          <p:cNvSpPr>
            <a:spLocks noGrp="1"/>
          </p:cNvSpPr>
          <p:nvPr>
            <p:ph idx="1"/>
          </p:nvPr>
        </p:nvSpPr>
        <p:spPr>
          <a:xfrm>
            <a:off x="1519519" y="949234"/>
            <a:ext cx="7348908" cy="5102490"/>
          </a:xfrm>
          <a:noFill/>
          <a:ln>
            <a:noFill/>
          </a:ln>
        </p:spPr>
        <p:style>
          <a:lnRef idx="1">
            <a:schemeClr val="accent4"/>
          </a:lnRef>
          <a:fillRef idx="3">
            <a:schemeClr val="accent4"/>
          </a:fillRef>
          <a:effectRef idx="2">
            <a:schemeClr val="accent4"/>
          </a:effectRef>
          <a:fontRef idx="minor">
            <a:schemeClr val="lt1"/>
          </a:fontRef>
        </p:style>
        <p:txBody>
          <a:bodyPr>
            <a:noAutofit/>
          </a:bodyPr>
          <a:lstStyle/>
          <a:p>
            <a:pPr marL="457200" indent="-457200">
              <a:lnSpc>
                <a:spcPct val="300000"/>
              </a:lnSpc>
              <a:buFont typeface="+mj-lt"/>
              <a:buAutoNum type="arabicPeriod"/>
            </a:pPr>
            <a:r>
              <a:rPr lang="en-US" sz="1600" dirty="0">
                <a:solidFill>
                  <a:schemeClr val="tx1"/>
                </a:solidFill>
                <a:latin typeface="Stylus BT" panose="020E0402020206020304" pitchFamily="34" charset="0"/>
              </a:rPr>
              <a:t>SUMMARY OF FINANCIAL INFORMATION</a:t>
            </a:r>
          </a:p>
          <a:p>
            <a:pPr marL="457200" indent="-457200">
              <a:lnSpc>
                <a:spcPct val="300000"/>
              </a:lnSpc>
              <a:buFont typeface="+mj-lt"/>
              <a:buAutoNum type="arabicPeriod"/>
            </a:pPr>
            <a:r>
              <a:rPr lang="en-US" sz="1600" dirty="0">
                <a:solidFill>
                  <a:schemeClr val="tx1"/>
                </a:solidFill>
                <a:latin typeface="Stylus BT" panose="020E0402020206020304" pitchFamily="34" charset="0"/>
              </a:rPr>
              <a:t>IS THERE A SHIFT TOWARDS DIGITAL?</a:t>
            </a:r>
          </a:p>
          <a:p>
            <a:pPr marL="457200" indent="-457200">
              <a:lnSpc>
                <a:spcPct val="300000"/>
              </a:lnSpc>
              <a:buFont typeface="+mj-lt"/>
              <a:buAutoNum type="arabicPeriod"/>
            </a:pPr>
            <a:r>
              <a:rPr lang="en-US" sz="1600" dirty="0">
                <a:solidFill>
                  <a:schemeClr val="tx1"/>
                </a:solidFill>
                <a:latin typeface="Stylus BT" panose="020E0402020206020304" pitchFamily="34" charset="0"/>
              </a:rPr>
              <a:t>IS THE BUSINESS MAKING PROFIT?</a:t>
            </a:r>
          </a:p>
          <a:p>
            <a:pPr marL="457200" indent="-457200">
              <a:lnSpc>
                <a:spcPct val="300000"/>
              </a:lnSpc>
              <a:buFont typeface="+mj-lt"/>
              <a:buAutoNum type="arabicPeriod"/>
            </a:pPr>
            <a:r>
              <a:rPr lang="en-US" sz="1600" dirty="0">
                <a:solidFill>
                  <a:schemeClr val="tx1"/>
                </a:solidFill>
                <a:latin typeface="Stylus BT" panose="020E0402020206020304" pitchFamily="34" charset="0"/>
              </a:rPr>
              <a:t>CUSTOMER DEMOGRAPHICS ONLINE</a:t>
            </a:r>
          </a:p>
          <a:p>
            <a:pPr marL="457200" indent="-457200">
              <a:lnSpc>
                <a:spcPct val="300000"/>
              </a:lnSpc>
              <a:buFont typeface="+mj-lt"/>
              <a:buAutoNum type="arabicPeriod"/>
            </a:pPr>
            <a:r>
              <a:rPr lang="en-US" sz="1600" dirty="0">
                <a:solidFill>
                  <a:schemeClr val="tx1"/>
                </a:solidFill>
                <a:latin typeface="Stylus BT" panose="020E0402020206020304" pitchFamily="34" charset="0"/>
              </a:rPr>
              <a:t>WHICH AREAS SHOULD THE BUSINESS </a:t>
            </a:r>
            <a:r>
              <a:rPr lang="en-US" sz="1800" dirty="0">
                <a:solidFill>
                  <a:schemeClr val="tx1"/>
                </a:solidFill>
                <a:latin typeface="Stylus BT" panose="020E0402020206020304" pitchFamily="34" charset="0"/>
              </a:rPr>
              <a:t>IMPROVE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9235" y="2804977"/>
            <a:ext cx="3124200" cy="1227092"/>
          </a:xfrm>
          <a:prstGeom prst="rect">
            <a:avLst/>
          </a:prstGeom>
        </p:spPr>
      </p:pic>
    </p:spTree>
    <p:extLst>
      <p:ext uri="{BB962C8B-B14F-4D97-AF65-F5344CB8AC3E}">
        <p14:creationId xmlns:p14="http://schemas.microsoft.com/office/powerpoint/2010/main" val="37356316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8163233" cy="694267"/>
          </a:xfrm>
        </p:spPr>
        <p:txBody>
          <a:bodyPr>
            <a:normAutofit/>
          </a:bodyPr>
          <a:lstStyle/>
          <a:p>
            <a:r>
              <a:rPr lang="en-US" sz="2800" dirty="0" smtClean="0">
                <a:latin typeface="Algerian" panose="04020705040A02060702" pitchFamily="82" charset="0"/>
              </a:rPr>
              <a:t>3.5.2</a:t>
            </a:r>
            <a:r>
              <a:rPr lang="en-US" dirty="0" smtClean="0">
                <a:latin typeface="Algerian" panose="04020705040A02060702" pitchFamily="82" charset="0"/>
              </a:rPr>
              <a:t> </a:t>
            </a:r>
            <a:r>
              <a:rPr lang="en-US" sz="2800" dirty="0" smtClean="0">
                <a:latin typeface="Algerian" panose="04020705040A02060702" pitchFamily="82" charset="0"/>
              </a:rPr>
              <a:t>arears to improve – SALES CHANNEL</a:t>
            </a:r>
            <a:endParaRPr lang="en-US" sz="2800" dirty="0">
              <a:latin typeface="Algerian" panose="04020705040A02060702" pitchFamily="82" charset="0"/>
            </a:endParaRPr>
          </a:p>
        </p:txBody>
      </p:sp>
      <p:sp>
        <p:nvSpPr>
          <p:cNvPr id="8" name="TextBox 7"/>
          <p:cNvSpPr txBox="1"/>
          <p:nvPr/>
        </p:nvSpPr>
        <p:spPr>
          <a:xfrm>
            <a:off x="9875521" y="1010195"/>
            <a:ext cx="2203267" cy="3277820"/>
          </a:xfrm>
          <a:prstGeom prst="rect">
            <a:avLst/>
          </a:prstGeom>
          <a:noFill/>
        </p:spPr>
        <p:txBody>
          <a:bodyPr wrap="square" rtlCol="0">
            <a:spAutoFit/>
          </a:bodyPr>
          <a:lstStyle/>
          <a:p>
            <a:r>
              <a:rPr lang="en-US" sz="1200" dirty="0" smtClean="0"/>
              <a:t>COMMENTS Overall</a:t>
            </a:r>
            <a:r>
              <a:rPr lang="en-US" dirty="0" smtClean="0"/>
              <a:t>: </a:t>
            </a:r>
            <a:endParaRPr lang="en-US" dirty="0"/>
          </a:p>
          <a:p>
            <a:pPr marL="285750" indent="-285750">
              <a:lnSpc>
                <a:spcPct val="150000"/>
              </a:lnSpc>
              <a:buFont typeface="Arial" panose="020B0604020202020204" pitchFamily="34" charset="0"/>
              <a:buChar char="•"/>
            </a:pPr>
            <a:r>
              <a:rPr lang="en-US" sz="1400" dirty="0" smtClean="0"/>
              <a:t>Online sales recorded highest number of products ordered in 2013 at 33.5k products, a 4.7 percent higher than 2014(only 2 quarters data available).</a:t>
            </a:r>
            <a:endParaRPr lang="en-US" sz="1400" dirty="0"/>
          </a:p>
          <a:p>
            <a:pPr>
              <a:lnSpc>
                <a:spcPct val="150000"/>
              </a:lnSpc>
            </a:pPr>
            <a:endParaRPr lang="en-US" sz="1400" dirty="0"/>
          </a:p>
        </p:txBody>
      </p:sp>
      <p:pic>
        <p:nvPicPr>
          <p:cNvPr id="4" name="Picture 3"/>
          <p:cNvPicPr>
            <a:picLocks noChangeAspect="1"/>
          </p:cNvPicPr>
          <p:nvPr/>
        </p:nvPicPr>
        <p:blipFill>
          <a:blip r:embed="rId2"/>
          <a:stretch>
            <a:fillRect/>
          </a:stretch>
        </p:blipFill>
        <p:spPr>
          <a:xfrm>
            <a:off x="1357858" y="1576250"/>
            <a:ext cx="4058874" cy="4857471"/>
          </a:xfrm>
          <a:prstGeom prst="rect">
            <a:avLst/>
          </a:prstGeom>
        </p:spPr>
      </p:pic>
      <p:pic>
        <p:nvPicPr>
          <p:cNvPr id="5" name="Picture 4"/>
          <p:cNvPicPr>
            <a:picLocks noChangeAspect="1"/>
          </p:cNvPicPr>
          <p:nvPr/>
        </p:nvPicPr>
        <p:blipFill>
          <a:blip r:embed="rId3"/>
          <a:stretch>
            <a:fillRect/>
          </a:stretch>
        </p:blipFill>
        <p:spPr>
          <a:xfrm>
            <a:off x="5684521" y="1576250"/>
            <a:ext cx="4191000" cy="4857472"/>
          </a:xfrm>
          <a:prstGeom prst="rect">
            <a:avLst/>
          </a:prstGeom>
        </p:spPr>
      </p:pic>
      <p:sp>
        <p:nvSpPr>
          <p:cNvPr id="3" name="TextBox 2"/>
          <p:cNvSpPr txBox="1"/>
          <p:nvPr/>
        </p:nvSpPr>
        <p:spPr>
          <a:xfrm>
            <a:off x="1480457" y="1097280"/>
            <a:ext cx="1750423" cy="365760"/>
          </a:xfrm>
          <a:prstGeom prst="rect">
            <a:avLst/>
          </a:prstGeom>
          <a:noFill/>
        </p:spPr>
        <p:txBody>
          <a:bodyPr wrap="square" rtlCol="0">
            <a:spAutoFit/>
          </a:bodyPr>
          <a:lstStyle/>
          <a:p>
            <a:r>
              <a:rPr lang="en-US" dirty="0" smtClean="0"/>
              <a:t>ONLINE SALES</a:t>
            </a:r>
            <a:endParaRPr lang="en-US" dirty="0"/>
          </a:p>
        </p:txBody>
      </p:sp>
      <p:sp>
        <p:nvSpPr>
          <p:cNvPr id="7" name="TextBox 6"/>
          <p:cNvSpPr txBox="1"/>
          <p:nvPr/>
        </p:nvSpPr>
        <p:spPr>
          <a:xfrm>
            <a:off x="6683828" y="1110343"/>
            <a:ext cx="2225041" cy="365760"/>
          </a:xfrm>
          <a:prstGeom prst="rect">
            <a:avLst/>
          </a:prstGeom>
          <a:noFill/>
        </p:spPr>
        <p:txBody>
          <a:bodyPr wrap="square" rtlCol="0">
            <a:spAutoFit/>
          </a:bodyPr>
          <a:lstStyle/>
          <a:p>
            <a:r>
              <a:rPr lang="en-US" dirty="0" smtClean="0"/>
              <a:t>RESELLER SALES</a:t>
            </a:r>
            <a:endParaRPr lang="en-US" dirty="0"/>
          </a:p>
        </p:txBody>
      </p:sp>
    </p:spTree>
    <p:extLst>
      <p:ext uri="{BB962C8B-B14F-4D97-AF65-F5344CB8AC3E}">
        <p14:creationId xmlns:p14="http://schemas.microsoft.com/office/powerpoint/2010/main" val="1401335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051" y="246257"/>
            <a:ext cx="8095139" cy="694267"/>
          </a:xfrm>
        </p:spPr>
        <p:txBody>
          <a:bodyPr>
            <a:normAutofit fontScale="90000"/>
          </a:bodyPr>
          <a:lstStyle/>
          <a:p>
            <a:r>
              <a:rPr lang="en-US" sz="2800" dirty="0" smtClean="0">
                <a:latin typeface="Algerian" panose="04020705040A02060702" pitchFamily="82" charset="0"/>
              </a:rPr>
              <a:t>3.5.3</a:t>
            </a:r>
            <a:r>
              <a:rPr lang="en-US" dirty="0" smtClean="0">
                <a:latin typeface="Algerian" panose="04020705040A02060702" pitchFamily="82" charset="0"/>
              </a:rPr>
              <a:t> </a:t>
            </a:r>
            <a:r>
              <a:rPr lang="en-US" sz="2800" dirty="0" smtClean="0">
                <a:latin typeface="Algerian" panose="04020705040A02060702" pitchFamily="82" charset="0"/>
              </a:rPr>
              <a:t>arears to improve  - PRODUCT CATEGORY</a:t>
            </a:r>
            <a:endParaRPr lang="en-US" sz="2800" dirty="0">
              <a:latin typeface="Algerian" panose="04020705040A02060702" pitchFamily="82" charset="0"/>
            </a:endParaRPr>
          </a:p>
        </p:txBody>
      </p:sp>
      <p:sp>
        <p:nvSpPr>
          <p:cNvPr id="8" name="TextBox 7"/>
          <p:cNvSpPr txBox="1"/>
          <p:nvPr/>
        </p:nvSpPr>
        <p:spPr>
          <a:xfrm>
            <a:off x="9343072" y="1111015"/>
            <a:ext cx="2657339" cy="2308324"/>
          </a:xfrm>
          <a:prstGeom prst="rect">
            <a:avLst/>
          </a:prstGeom>
          <a:noFill/>
        </p:spPr>
        <p:txBody>
          <a:bodyPr wrap="square" rtlCol="0">
            <a:spAutoFit/>
          </a:bodyPr>
          <a:lstStyle/>
          <a:p>
            <a:r>
              <a:rPr lang="en-US" sz="1200" dirty="0"/>
              <a:t>COMMENTS</a:t>
            </a:r>
            <a:r>
              <a:rPr lang="en-US" dirty="0"/>
              <a:t>: </a:t>
            </a:r>
            <a:r>
              <a:rPr lang="en-US" sz="1400" dirty="0"/>
              <a:t>Online</a:t>
            </a:r>
          </a:p>
          <a:p>
            <a:pPr marL="285750" indent="-285750">
              <a:lnSpc>
                <a:spcPct val="150000"/>
              </a:lnSpc>
              <a:buFont typeface="Arial" panose="020B0604020202020204" pitchFamily="34" charset="0"/>
              <a:buChar char="•"/>
            </a:pPr>
            <a:r>
              <a:rPr lang="en-US" sz="1400" dirty="0" smtClean="0"/>
              <a:t>Both Reseller and Online Sales channel had most orders in 2013.</a:t>
            </a:r>
          </a:p>
          <a:p>
            <a:pPr marL="285750" indent="-285750">
              <a:lnSpc>
                <a:spcPct val="150000"/>
              </a:lnSpc>
              <a:buFont typeface="Arial" panose="020B0604020202020204" pitchFamily="34" charset="0"/>
              <a:buChar char="•"/>
            </a:pPr>
            <a:r>
              <a:rPr lang="en-US" sz="1400" dirty="0" smtClean="0"/>
              <a:t>Accessories had an improved order quantities from 6k in 2012 to 35k in 2013</a:t>
            </a:r>
            <a:r>
              <a:rPr lang="en-US" sz="1400" dirty="0"/>
              <a:t>.</a:t>
            </a:r>
          </a:p>
        </p:txBody>
      </p:sp>
      <p:pic>
        <p:nvPicPr>
          <p:cNvPr id="3" name="Picture 2"/>
          <p:cNvPicPr>
            <a:picLocks noChangeAspect="1"/>
          </p:cNvPicPr>
          <p:nvPr/>
        </p:nvPicPr>
        <p:blipFill>
          <a:blip r:embed="rId2"/>
          <a:stretch>
            <a:fillRect/>
          </a:stretch>
        </p:blipFill>
        <p:spPr>
          <a:xfrm>
            <a:off x="1142047" y="1386823"/>
            <a:ext cx="8201025" cy="3695700"/>
          </a:xfrm>
          <a:prstGeom prst="rect">
            <a:avLst/>
          </a:prstGeom>
        </p:spPr>
      </p:pic>
    </p:spTree>
    <p:extLst>
      <p:ext uri="{BB962C8B-B14F-4D97-AF65-F5344CB8AC3E}">
        <p14:creationId xmlns:p14="http://schemas.microsoft.com/office/powerpoint/2010/main" val="5239334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543696" cy="694267"/>
          </a:xfrm>
        </p:spPr>
        <p:txBody>
          <a:bodyPr>
            <a:normAutofit/>
          </a:bodyPr>
          <a:lstStyle/>
          <a:p>
            <a:r>
              <a:rPr lang="en-US" sz="2800" dirty="0">
                <a:latin typeface="Algerian" panose="04020705040A02060702" pitchFamily="82" charset="0"/>
              </a:rPr>
              <a:t>4.</a:t>
            </a:r>
            <a:r>
              <a:rPr lang="en-US" dirty="0">
                <a:latin typeface="Algerian" panose="04020705040A02060702" pitchFamily="82" charset="0"/>
              </a:rPr>
              <a:t> </a:t>
            </a:r>
            <a:endParaRPr lang="en-US" sz="2800" dirty="0">
              <a:latin typeface="Algerian" panose="04020705040A02060702" pitchFamily="82" charset="0"/>
            </a:endParaRPr>
          </a:p>
        </p:txBody>
      </p:sp>
      <p:sp>
        <p:nvSpPr>
          <p:cNvPr id="5" name="TextBox 4"/>
          <p:cNvSpPr txBox="1"/>
          <p:nvPr/>
        </p:nvSpPr>
        <p:spPr>
          <a:xfrm>
            <a:off x="1278005" y="3230879"/>
            <a:ext cx="10523720" cy="2146998"/>
          </a:xfrm>
          <a:prstGeom prst="rect">
            <a:avLst/>
          </a:prstGeom>
          <a:noFill/>
        </p:spPr>
        <p:txBody>
          <a:bodyPr wrap="square" rtlCol="0">
            <a:spAutoFit/>
          </a:bodyPr>
          <a:lstStyle/>
          <a:p>
            <a:r>
              <a:rPr lang="en-US" sz="1600" dirty="0" smtClean="0"/>
              <a:t>Competitors and their </a:t>
            </a:r>
            <a:r>
              <a:rPr lang="en-US" sz="1600" dirty="0"/>
              <a:t>r</a:t>
            </a:r>
            <a:r>
              <a:rPr lang="en-US" sz="1600" dirty="0" smtClean="0"/>
              <a:t>egions listed below:</a:t>
            </a:r>
            <a:endParaRPr lang="en-US" sz="1600" dirty="0"/>
          </a:p>
          <a:p>
            <a:pPr marL="285750" indent="-285750">
              <a:lnSpc>
                <a:spcPct val="150000"/>
              </a:lnSpc>
              <a:buFont typeface="Arial" panose="020B0604020202020204" pitchFamily="34" charset="0"/>
              <a:buChar char="•"/>
            </a:pPr>
            <a:r>
              <a:rPr lang="en-US" sz="1600" dirty="0"/>
              <a:t>﻿﻿A</a:t>
            </a:r>
            <a:r>
              <a:rPr lang="en-US" sz="1600" dirty="0" smtClean="0"/>
              <a:t>lltricks </a:t>
            </a:r>
            <a:r>
              <a:rPr lang="en-US" sz="1600" dirty="0"/>
              <a:t>– France</a:t>
            </a:r>
          </a:p>
          <a:p>
            <a:pPr marL="285750" indent="-285750">
              <a:lnSpc>
                <a:spcPct val="150000"/>
              </a:lnSpc>
              <a:buFont typeface="Arial" panose="020B0604020202020204" pitchFamily="34" charset="0"/>
              <a:buChar char="•"/>
            </a:pPr>
            <a:r>
              <a:rPr lang="en-US" sz="1600" dirty="0"/>
              <a:t>Halifords – United Kingdom</a:t>
            </a:r>
          </a:p>
          <a:p>
            <a:pPr marL="285750" indent="-285750">
              <a:lnSpc>
                <a:spcPct val="150000"/>
              </a:lnSpc>
              <a:buFont typeface="Arial" panose="020B0604020202020204" pitchFamily="34" charset="0"/>
              <a:buChar char="•"/>
            </a:pPr>
            <a:r>
              <a:rPr lang="en-US" sz="1600" dirty="0"/>
              <a:t>Schwinn -  USA </a:t>
            </a:r>
            <a:endParaRPr lang="en-US" sz="1600" dirty="0" smtClean="0"/>
          </a:p>
          <a:p>
            <a:pPr marL="285750" indent="-285750">
              <a:lnSpc>
                <a:spcPct val="150000"/>
              </a:lnSpc>
              <a:buFont typeface="Arial" panose="020B0604020202020204" pitchFamily="34" charset="0"/>
              <a:buChar char="•"/>
            </a:pPr>
            <a:r>
              <a:rPr lang="en-US" sz="1600" dirty="0" smtClean="0"/>
              <a:t>Bike Online – Canada</a:t>
            </a:r>
          </a:p>
          <a:p>
            <a:pPr marL="285750" indent="-285750">
              <a:lnSpc>
                <a:spcPct val="150000"/>
              </a:lnSpc>
              <a:buFont typeface="Arial" panose="020B0604020202020204" pitchFamily="34" charset="0"/>
              <a:buChar char="•"/>
            </a:pPr>
            <a:r>
              <a:rPr lang="en-US" sz="1600" dirty="0" smtClean="0"/>
              <a:t>Canyon - Germany</a:t>
            </a: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005" y="254967"/>
            <a:ext cx="6906444" cy="2810450"/>
          </a:xfrm>
          <a:prstGeom prst="rect">
            <a:avLst/>
          </a:prstGeom>
        </p:spPr>
      </p:pic>
    </p:spTree>
    <p:extLst>
      <p:ext uri="{BB962C8B-B14F-4D97-AF65-F5344CB8AC3E}">
        <p14:creationId xmlns:p14="http://schemas.microsoft.com/office/powerpoint/2010/main" val="27314837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9487399" cy="694267"/>
          </a:xfrm>
        </p:spPr>
        <p:txBody>
          <a:bodyPr>
            <a:normAutofit fontScale="90000"/>
          </a:bodyPr>
          <a:lstStyle/>
          <a:p>
            <a:r>
              <a:rPr lang="en-US" sz="2800" dirty="0">
                <a:latin typeface="Algerian" panose="04020705040A02060702" pitchFamily="82" charset="0"/>
              </a:rPr>
              <a:t>4.</a:t>
            </a:r>
            <a:r>
              <a:rPr lang="en-US" dirty="0">
                <a:latin typeface="Algerian" panose="04020705040A02060702" pitchFamily="82" charset="0"/>
              </a:rPr>
              <a:t> </a:t>
            </a:r>
            <a:r>
              <a:rPr lang="en-US" sz="2800" dirty="0">
                <a:latin typeface="Algerian" panose="04020705040A02060702" pitchFamily="82" charset="0"/>
              </a:rPr>
              <a:t>Competitor </a:t>
            </a:r>
            <a:r>
              <a:rPr lang="en-US" sz="2800" dirty="0" smtClean="0">
                <a:latin typeface="Algerian" panose="04020705040A02060702" pitchFamily="82" charset="0"/>
              </a:rPr>
              <a:t>analysis – </a:t>
            </a:r>
            <a:r>
              <a:rPr lang="en-US" sz="2800" dirty="0" err="1" smtClean="0">
                <a:latin typeface="Algerian" panose="04020705040A02060702" pitchFamily="82" charset="0"/>
              </a:rPr>
              <a:t>ahg</a:t>
            </a:r>
            <a:r>
              <a:rPr lang="en-US" sz="2800" dirty="0" smtClean="0">
                <a:latin typeface="Algerian" panose="04020705040A02060702" pitchFamily="82" charset="0"/>
              </a:rPr>
              <a:t> revenue by year &amp; region</a:t>
            </a:r>
            <a:endParaRPr lang="en-US" sz="2800" dirty="0">
              <a:latin typeface="Algerian" panose="04020705040A02060702" pitchFamily="82" charset="0"/>
            </a:endParaRPr>
          </a:p>
        </p:txBody>
      </p:sp>
      <p:sp>
        <p:nvSpPr>
          <p:cNvPr id="5" name="TextBox 4"/>
          <p:cNvSpPr txBox="1"/>
          <p:nvPr/>
        </p:nvSpPr>
        <p:spPr>
          <a:xfrm>
            <a:off x="9835210" y="1027612"/>
            <a:ext cx="2356790" cy="1877437"/>
          </a:xfrm>
          <a:prstGeom prst="rect">
            <a:avLst/>
          </a:prstGeom>
          <a:noFill/>
        </p:spPr>
        <p:txBody>
          <a:bodyPr wrap="square" rtlCol="0">
            <a:spAutoFit/>
          </a:bodyPr>
          <a:lstStyle/>
          <a:p>
            <a:r>
              <a:rPr lang="en-US" sz="1600" b="1" dirty="0" smtClean="0"/>
              <a:t>Total Bike sales:</a:t>
            </a:r>
          </a:p>
          <a:p>
            <a:endParaRPr lang="en-US" sz="1600" b="1" dirty="0" smtClean="0"/>
          </a:p>
          <a:p>
            <a:pPr marL="285750" indent="-285750">
              <a:buFont typeface="Arial" panose="020B0604020202020204" pitchFamily="34" charset="0"/>
              <a:buChar char="•"/>
            </a:pPr>
            <a:r>
              <a:rPr lang="en-US" sz="1400" dirty="0" smtClean="0"/>
              <a:t>US and Canada are the regions with highest Revenue generated.</a:t>
            </a:r>
          </a:p>
          <a:p>
            <a:endParaRPr lang="en-US" sz="1400" dirty="0" smtClean="0"/>
          </a:p>
          <a:p>
            <a:pPr marL="285750" indent="-285750">
              <a:buFont typeface="Arial" panose="020B0604020202020204" pitchFamily="34" charset="0"/>
              <a:buChar char="•"/>
            </a:pPr>
            <a:r>
              <a:rPr lang="en-US" sz="1400" dirty="0" smtClean="0"/>
              <a:t>2014 has data for only 2 quarters</a:t>
            </a:r>
            <a:endParaRPr lang="en-US" sz="1400" dirty="0"/>
          </a:p>
        </p:txBody>
      </p:sp>
      <p:graphicFrame>
        <p:nvGraphicFramePr>
          <p:cNvPr id="7" name="Chart 6"/>
          <p:cNvGraphicFramePr>
            <a:graphicFrameLocks/>
          </p:cNvGraphicFramePr>
          <p:nvPr>
            <p:extLst>
              <p:ext uri="{D42A27DB-BD31-4B8C-83A1-F6EECF244321}">
                <p14:modId xmlns:p14="http://schemas.microsoft.com/office/powerpoint/2010/main" val="1317321095"/>
              </p:ext>
            </p:extLst>
          </p:nvPr>
        </p:nvGraphicFramePr>
        <p:xfrm>
          <a:off x="731519" y="1188719"/>
          <a:ext cx="9235440" cy="54207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696886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fontScale="90000"/>
          </a:bodyPr>
          <a:lstStyle/>
          <a:p>
            <a:r>
              <a:rPr lang="en-US" sz="2800" dirty="0">
                <a:latin typeface="Algerian" panose="04020705040A02060702" pitchFamily="82" charset="0"/>
              </a:rPr>
              <a:t>4.</a:t>
            </a:r>
            <a:r>
              <a:rPr lang="en-US" dirty="0">
                <a:latin typeface="Algerian" panose="04020705040A02060702" pitchFamily="82" charset="0"/>
              </a:rPr>
              <a:t> </a:t>
            </a:r>
            <a:r>
              <a:rPr lang="en-US" sz="2800" dirty="0">
                <a:latin typeface="Algerian" panose="04020705040A02060702" pitchFamily="82" charset="0"/>
              </a:rPr>
              <a:t>Competitor </a:t>
            </a:r>
            <a:r>
              <a:rPr lang="en-US" sz="2800" dirty="0" smtClean="0">
                <a:latin typeface="Algerian" panose="04020705040A02060702" pitchFamily="82" charset="0"/>
              </a:rPr>
              <a:t>analysis – Maximum unit price</a:t>
            </a:r>
            <a:endParaRPr lang="en-US" sz="2800" dirty="0">
              <a:latin typeface="Algerian" panose="04020705040A02060702" pitchFamily="82" charset="0"/>
            </a:endParaRPr>
          </a:p>
        </p:txBody>
      </p:sp>
      <p:sp>
        <p:nvSpPr>
          <p:cNvPr id="5" name="TextBox 4"/>
          <p:cNvSpPr txBox="1"/>
          <p:nvPr/>
        </p:nvSpPr>
        <p:spPr>
          <a:xfrm>
            <a:off x="9392478" y="863906"/>
            <a:ext cx="2623931" cy="3370153"/>
          </a:xfrm>
          <a:prstGeom prst="rect">
            <a:avLst/>
          </a:prstGeom>
          <a:noFill/>
        </p:spPr>
        <p:txBody>
          <a:bodyPr wrap="square" rtlCol="0">
            <a:spAutoFit/>
          </a:bodyPr>
          <a:lstStyle/>
          <a:p>
            <a:r>
              <a:rPr lang="en-US" sz="1600" b="1" dirty="0" smtClean="0"/>
              <a:t>Competitors on Price</a:t>
            </a:r>
            <a:r>
              <a:rPr lang="en-US" dirty="0" smtClean="0"/>
              <a:t>:</a:t>
            </a:r>
            <a:endParaRPr lang="en-US" dirty="0"/>
          </a:p>
          <a:p>
            <a:pPr marL="285750" indent="-285750">
              <a:lnSpc>
                <a:spcPct val="150000"/>
              </a:lnSpc>
              <a:buFont typeface="Arial" panose="020B0604020202020204" pitchFamily="34" charset="0"/>
              <a:buChar char="•"/>
            </a:pPr>
            <a:r>
              <a:rPr lang="en-US" dirty="0"/>
              <a:t>﻿﻿</a:t>
            </a:r>
            <a:r>
              <a:rPr lang="en-US" sz="1400" dirty="0" smtClean="0"/>
              <a:t>Alltricks and Canyon have both Mountain and Road bikes with high prices compared to AHG and the rest. </a:t>
            </a:r>
          </a:p>
          <a:p>
            <a:pPr marL="285750" indent="-285750">
              <a:lnSpc>
                <a:spcPct val="150000"/>
              </a:lnSpc>
              <a:buFont typeface="Arial" panose="020B0604020202020204" pitchFamily="34" charset="0"/>
              <a:buChar char="•"/>
            </a:pPr>
            <a:r>
              <a:rPr lang="en-US" sz="1400" dirty="0" smtClean="0"/>
              <a:t>AHG ‘s price is relative with the market price looking at </a:t>
            </a:r>
            <a:r>
              <a:rPr lang="en-US" sz="1400" dirty="0" err="1" smtClean="0"/>
              <a:t>Schwin</a:t>
            </a:r>
            <a:r>
              <a:rPr lang="en-US" sz="1400" dirty="0" smtClean="0"/>
              <a:t> and </a:t>
            </a:r>
            <a:r>
              <a:rPr lang="en-US" sz="1400" dirty="0"/>
              <a:t>B</a:t>
            </a:r>
            <a:r>
              <a:rPr lang="en-US" sz="1400" dirty="0" smtClean="0"/>
              <a:t>ikes Online prices.</a:t>
            </a:r>
          </a:p>
        </p:txBody>
      </p:sp>
      <p:graphicFrame>
        <p:nvGraphicFramePr>
          <p:cNvPr id="7" name="Chart 6"/>
          <p:cNvGraphicFramePr>
            <a:graphicFrameLocks/>
          </p:cNvGraphicFramePr>
          <p:nvPr>
            <p:extLst>
              <p:ext uri="{D42A27DB-BD31-4B8C-83A1-F6EECF244321}">
                <p14:modId xmlns:p14="http://schemas.microsoft.com/office/powerpoint/2010/main" val="325989573"/>
              </p:ext>
            </p:extLst>
          </p:nvPr>
        </p:nvGraphicFramePr>
        <p:xfrm>
          <a:off x="1018903" y="906780"/>
          <a:ext cx="7835537" cy="50444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538966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fontScale="90000"/>
          </a:bodyPr>
          <a:lstStyle/>
          <a:p>
            <a:r>
              <a:rPr lang="en-US" sz="2800" dirty="0">
                <a:latin typeface="Algerian" panose="04020705040A02060702" pitchFamily="82" charset="0"/>
              </a:rPr>
              <a:t>4.</a:t>
            </a:r>
            <a:r>
              <a:rPr lang="en-US" dirty="0">
                <a:latin typeface="Algerian" panose="04020705040A02060702" pitchFamily="82" charset="0"/>
              </a:rPr>
              <a:t> </a:t>
            </a:r>
            <a:r>
              <a:rPr lang="en-US" sz="2800" dirty="0">
                <a:latin typeface="Algerian" panose="04020705040A02060702" pitchFamily="82" charset="0"/>
              </a:rPr>
              <a:t>Competitor </a:t>
            </a:r>
            <a:r>
              <a:rPr lang="en-US" sz="2800" dirty="0" smtClean="0">
                <a:latin typeface="Algerian" panose="04020705040A02060702" pitchFamily="82" charset="0"/>
              </a:rPr>
              <a:t>analysis – minimum unit price</a:t>
            </a:r>
            <a:endParaRPr lang="en-US" sz="2800" dirty="0">
              <a:latin typeface="Algerian" panose="04020705040A02060702" pitchFamily="82" charset="0"/>
            </a:endParaRPr>
          </a:p>
        </p:txBody>
      </p:sp>
      <p:sp>
        <p:nvSpPr>
          <p:cNvPr id="5" name="TextBox 4"/>
          <p:cNvSpPr txBox="1"/>
          <p:nvPr/>
        </p:nvSpPr>
        <p:spPr>
          <a:xfrm>
            <a:off x="9392478" y="863906"/>
            <a:ext cx="2738562" cy="2267352"/>
          </a:xfrm>
          <a:prstGeom prst="rect">
            <a:avLst/>
          </a:prstGeom>
          <a:noFill/>
        </p:spPr>
        <p:txBody>
          <a:bodyPr wrap="square" rtlCol="0">
            <a:spAutoFit/>
          </a:bodyPr>
          <a:lstStyle/>
          <a:p>
            <a:r>
              <a:rPr lang="en-US" sz="1600" dirty="0" smtClean="0"/>
              <a:t>Competitors on Price</a:t>
            </a:r>
            <a:r>
              <a:rPr lang="en-US" dirty="0" smtClean="0"/>
              <a:t>:</a:t>
            </a:r>
            <a:endParaRPr lang="en-US" dirty="0"/>
          </a:p>
          <a:p>
            <a:pPr marL="285750" indent="-285750">
              <a:lnSpc>
                <a:spcPct val="150000"/>
              </a:lnSpc>
              <a:buFont typeface="Arial" panose="020B0604020202020204" pitchFamily="34" charset="0"/>
              <a:buChar char="•"/>
            </a:pPr>
            <a:r>
              <a:rPr lang="en-US" sz="1400" dirty="0" smtClean="0"/>
              <a:t>AHG has the lowest unit price for both bike types. This would attract customers  with low earnings and purchasing power. </a:t>
            </a:r>
          </a:p>
        </p:txBody>
      </p:sp>
      <p:graphicFrame>
        <p:nvGraphicFramePr>
          <p:cNvPr id="8" name="Chart 7"/>
          <p:cNvGraphicFramePr>
            <a:graphicFrameLocks/>
          </p:cNvGraphicFramePr>
          <p:nvPr>
            <p:extLst>
              <p:ext uri="{D42A27DB-BD31-4B8C-83A1-F6EECF244321}">
                <p14:modId xmlns:p14="http://schemas.microsoft.com/office/powerpoint/2010/main" val="3199874131"/>
              </p:ext>
            </p:extLst>
          </p:nvPr>
        </p:nvGraphicFramePr>
        <p:xfrm>
          <a:off x="1166949" y="857249"/>
          <a:ext cx="8079921" cy="53693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8733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8792698" cy="694267"/>
          </a:xfrm>
        </p:spPr>
        <p:txBody>
          <a:bodyPr>
            <a:normAutofit/>
          </a:bodyPr>
          <a:lstStyle/>
          <a:p>
            <a:r>
              <a:rPr lang="en-US" sz="2800" dirty="0">
                <a:latin typeface="Algerian" panose="04020705040A02060702" pitchFamily="82" charset="0"/>
              </a:rPr>
              <a:t>4. Competitor </a:t>
            </a:r>
            <a:r>
              <a:rPr lang="en-US" sz="2800" dirty="0" smtClean="0">
                <a:latin typeface="Algerian" panose="04020705040A02060702" pitchFamily="82" charset="0"/>
              </a:rPr>
              <a:t>analysis – PRODUCT (BIKE types)</a:t>
            </a:r>
            <a:endParaRPr lang="en-US" sz="2800" dirty="0">
              <a:latin typeface="Algerian" panose="04020705040A02060702" pitchFamily="82" charset="0"/>
            </a:endParaRPr>
          </a:p>
        </p:txBody>
      </p:sp>
      <p:sp>
        <p:nvSpPr>
          <p:cNvPr id="5" name="TextBox 4"/>
          <p:cNvSpPr txBox="1"/>
          <p:nvPr/>
        </p:nvSpPr>
        <p:spPr>
          <a:xfrm>
            <a:off x="1199154" y="5700270"/>
            <a:ext cx="8955791" cy="101566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smtClean="0"/>
              <a:t>AHG has only 3 types of bikes when compared to other competitors in the market.</a:t>
            </a:r>
          </a:p>
          <a:p>
            <a:pPr marL="285750" indent="-285750">
              <a:lnSpc>
                <a:spcPct val="150000"/>
              </a:lnSpc>
              <a:buFont typeface="Arial" panose="020B0604020202020204" pitchFamily="34" charset="0"/>
              <a:buChar char="•"/>
            </a:pPr>
            <a:r>
              <a:rPr lang="en-US" sz="1400" dirty="0" smtClean="0"/>
              <a:t>This could limit the competitive advantage in revenue generation and market share.</a:t>
            </a:r>
            <a:endParaRPr lang="en-US" sz="1400" dirty="0"/>
          </a:p>
        </p:txBody>
      </p:sp>
      <p:graphicFrame>
        <p:nvGraphicFramePr>
          <p:cNvPr id="9" name="Table 8"/>
          <p:cNvGraphicFramePr>
            <a:graphicFrameLocks noGrp="1"/>
          </p:cNvGraphicFramePr>
          <p:nvPr>
            <p:extLst>
              <p:ext uri="{D42A27DB-BD31-4B8C-83A1-F6EECF244321}">
                <p14:modId xmlns:p14="http://schemas.microsoft.com/office/powerpoint/2010/main" val="708259246"/>
              </p:ext>
            </p:extLst>
          </p:nvPr>
        </p:nvGraphicFramePr>
        <p:xfrm>
          <a:off x="1379606" y="949235"/>
          <a:ext cx="8775340" cy="4659087"/>
        </p:xfrm>
        <a:graphic>
          <a:graphicData uri="http://schemas.openxmlformats.org/drawingml/2006/table">
            <a:tbl>
              <a:tblPr firstRow="1" bandRow="1">
                <a:tableStyleId>{5C22544A-7EE6-4342-B048-85BDC9FD1C3A}</a:tableStyleId>
              </a:tblPr>
              <a:tblGrid>
                <a:gridCol w="1463041">
                  <a:extLst>
                    <a:ext uri="{9D8B030D-6E8A-4147-A177-3AD203B41FA5}">
                      <a16:colId xmlns:a16="http://schemas.microsoft.com/office/drawing/2014/main" val="385763660"/>
                    </a:ext>
                  </a:extLst>
                </a:gridCol>
                <a:gridCol w="1044199">
                  <a:extLst>
                    <a:ext uri="{9D8B030D-6E8A-4147-A177-3AD203B41FA5}">
                      <a16:colId xmlns:a16="http://schemas.microsoft.com/office/drawing/2014/main" val="48705967"/>
                    </a:ext>
                  </a:extLst>
                </a:gridCol>
                <a:gridCol w="1253620">
                  <a:extLst>
                    <a:ext uri="{9D8B030D-6E8A-4147-A177-3AD203B41FA5}">
                      <a16:colId xmlns:a16="http://schemas.microsoft.com/office/drawing/2014/main" val="4239282746"/>
                    </a:ext>
                  </a:extLst>
                </a:gridCol>
                <a:gridCol w="1253620">
                  <a:extLst>
                    <a:ext uri="{9D8B030D-6E8A-4147-A177-3AD203B41FA5}">
                      <a16:colId xmlns:a16="http://schemas.microsoft.com/office/drawing/2014/main" val="2317143274"/>
                    </a:ext>
                  </a:extLst>
                </a:gridCol>
                <a:gridCol w="1253620">
                  <a:extLst>
                    <a:ext uri="{9D8B030D-6E8A-4147-A177-3AD203B41FA5}">
                      <a16:colId xmlns:a16="http://schemas.microsoft.com/office/drawing/2014/main" val="799281832"/>
                    </a:ext>
                  </a:extLst>
                </a:gridCol>
                <a:gridCol w="1253620">
                  <a:extLst>
                    <a:ext uri="{9D8B030D-6E8A-4147-A177-3AD203B41FA5}">
                      <a16:colId xmlns:a16="http://schemas.microsoft.com/office/drawing/2014/main" val="3083233582"/>
                    </a:ext>
                  </a:extLst>
                </a:gridCol>
                <a:gridCol w="1253620">
                  <a:extLst>
                    <a:ext uri="{9D8B030D-6E8A-4147-A177-3AD203B41FA5}">
                      <a16:colId xmlns:a16="http://schemas.microsoft.com/office/drawing/2014/main" val="572705293"/>
                    </a:ext>
                  </a:extLst>
                </a:gridCol>
              </a:tblGrid>
              <a:tr h="481149">
                <a:tc>
                  <a:txBody>
                    <a:bodyPr/>
                    <a:lstStyle/>
                    <a:p>
                      <a:r>
                        <a:rPr lang="en-US" sz="1200" dirty="0" smtClean="0"/>
                        <a:t>COMPANY</a:t>
                      </a:r>
                      <a:endParaRPr lang="en-US" sz="1200" dirty="0"/>
                    </a:p>
                  </a:txBody>
                  <a:tcPr/>
                </a:tc>
                <a:tc>
                  <a:txBody>
                    <a:bodyPr/>
                    <a:lstStyle/>
                    <a:p>
                      <a:r>
                        <a:rPr lang="en-US" sz="1200" dirty="0" smtClean="0"/>
                        <a:t>MOUNTAIN BIKES</a:t>
                      </a:r>
                      <a:endParaRPr lang="en-US" sz="1200" dirty="0"/>
                    </a:p>
                  </a:txBody>
                  <a:tcPr/>
                </a:tc>
                <a:tc>
                  <a:txBody>
                    <a:bodyPr/>
                    <a:lstStyle/>
                    <a:p>
                      <a:r>
                        <a:rPr lang="en-US" sz="1200" dirty="0" smtClean="0"/>
                        <a:t>ROAD BIKES</a:t>
                      </a:r>
                      <a:endParaRPr lang="en-US" sz="1200" dirty="0"/>
                    </a:p>
                  </a:txBody>
                  <a:tcPr/>
                </a:tc>
                <a:tc>
                  <a:txBody>
                    <a:bodyPr/>
                    <a:lstStyle/>
                    <a:p>
                      <a:r>
                        <a:rPr lang="en-US" sz="1200" dirty="0" smtClean="0"/>
                        <a:t>TOURING BIKES</a:t>
                      </a:r>
                      <a:endParaRPr lang="en-US" sz="1200" dirty="0"/>
                    </a:p>
                  </a:txBody>
                  <a:tcPr/>
                </a:tc>
                <a:tc>
                  <a:txBody>
                    <a:bodyPr/>
                    <a:lstStyle/>
                    <a:p>
                      <a:r>
                        <a:rPr lang="en-US" sz="1200" dirty="0" smtClean="0"/>
                        <a:t>KIDS BIKES</a:t>
                      </a:r>
                      <a:endParaRPr lang="en-US" sz="1200" dirty="0"/>
                    </a:p>
                  </a:txBody>
                  <a:tcPr/>
                </a:tc>
                <a:tc>
                  <a:txBody>
                    <a:bodyPr/>
                    <a:lstStyle/>
                    <a:p>
                      <a:r>
                        <a:rPr lang="en-US" sz="1200" dirty="0" smtClean="0"/>
                        <a:t>E-BIKES</a:t>
                      </a:r>
                      <a:endParaRPr lang="en-US" sz="1200" dirty="0"/>
                    </a:p>
                  </a:txBody>
                  <a:tcPr/>
                </a:tc>
                <a:tc>
                  <a:txBody>
                    <a:bodyPr/>
                    <a:lstStyle/>
                    <a:p>
                      <a:r>
                        <a:rPr lang="en-US" sz="1200" dirty="0" smtClean="0"/>
                        <a:t>BMX</a:t>
                      </a:r>
                      <a:r>
                        <a:rPr lang="en-US" sz="1200" baseline="0" dirty="0" smtClean="0"/>
                        <a:t> BIKES</a:t>
                      </a:r>
                      <a:endParaRPr lang="en-US" sz="1200" dirty="0"/>
                    </a:p>
                  </a:txBody>
                  <a:tcPr/>
                </a:tc>
                <a:extLst>
                  <a:ext uri="{0D108BD9-81ED-4DB2-BD59-A6C34878D82A}">
                    <a16:rowId xmlns:a16="http://schemas.microsoft.com/office/drawing/2014/main" val="1318038182"/>
                  </a:ext>
                </a:extLst>
              </a:tr>
              <a:tr h="696323">
                <a:tc>
                  <a:txBody>
                    <a:bodyPr/>
                    <a:lstStyle/>
                    <a:p>
                      <a:pPr algn="l"/>
                      <a:r>
                        <a:rPr lang="en-US" sz="1400" b="1" dirty="0" smtClean="0"/>
                        <a:t>AHG</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44006382"/>
                  </a:ext>
                </a:extLst>
              </a:tr>
              <a:tr h="696323">
                <a:tc>
                  <a:txBody>
                    <a:bodyPr/>
                    <a:lstStyle/>
                    <a:p>
                      <a:pPr algn="l"/>
                      <a:r>
                        <a:rPr lang="en-US" sz="1400" b="1" dirty="0" smtClean="0"/>
                        <a:t>HALIFORDS</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479364985"/>
                  </a:ext>
                </a:extLst>
              </a:tr>
              <a:tr h="6963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t>ALLTRICKS</a:t>
                      </a:r>
                    </a:p>
                    <a:p>
                      <a:pPr algn="l"/>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48182796"/>
                  </a:ext>
                </a:extLst>
              </a:tr>
              <a:tr h="696323">
                <a:tc>
                  <a:txBody>
                    <a:bodyPr/>
                    <a:lstStyle/>
                    <a:p>
                      <a:pPr algn="l"/>
                      <a:r>
                        <a:rPr lang="en-US" sz="1400" b="1" dirty="0" smtClean="0"/>
                        <a:t>SCHWINN</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071696397"/>
                  </a:ext>
                </a:extLst>
              </a:tr>
              <a:tr h="696323">
                <a:tc>
                  <a:txBody>
                    <a:bodyPr/>
                    <a:lstStyle/>
                    <a:p>
                      <a:pPr algn="l"/>
                      <a:r>
                        <a:rPr lang="en-US" sz="1400" b="1" dirty="0" smtClean="0"/>
                        <a:t>BIKES ONLINE</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56068009"/>
                  </a:ext>
                </a:extLst>
              </a:tr>
              <a:tr h="696323">
                <a:tc>
                  <a:txBody>
                    <a:bodyPr/>
                    <a:lstStyle/>
                    <a:p>
                      <a:pPr algn="l"/>
                      <a:r>
                        <a:rPr lang="en-US" sz="1400" b="1" dirty="0" smtClean="0"/>
                        <a:t>CANYON</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98938149"/>
                  </a:ext>
                </a:extLst>
              </a:tr>
            </a:tbl>
          </a:graphicData>
        </a:graphic>
      </p:graphicFrame>
      <p:sp>
        <p:nvSpPr>
          <p:cNvPr id="10" name="Freeform 9"/>
          <p:cNvSpPr/>
          <p:nvPr/>
        </p:nvSpPr>
        <p:spPr>
          <a:xfrm>
            <a:off x="3208500" y="1741130"/>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356087" y="1747661"/>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5613703" y="1747661"/>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914862" y="2522724"/>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3208502" y="2525486"/>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356087" y="2522724"/>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608648" y="2522724"/>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8062447" y="2522724"/>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3225059" y="3230472"/>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208500" y="4624155"/>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3218424" y="3958238"/>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4352640" y="3224966"/>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593433" y="3214270"/>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4352640" y="3979818"/>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6936535" y="3979818"/>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8048961" y="3983166"/>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4352640" y="4628431"/>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593433" y="4626916"/>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6914861" y="3219460"/>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8062447" y="3240354"/>
            <a:ext cx="317257" cy="216122"/>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9340231" y="3252651"/>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6936536" y="4624155"/>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8048962" y="4609109"/>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3225059" y="5282133"/>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4352868" y="5282133"/>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5593433" y="5258605"/>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6936535" y="5258605"/>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8062447" y="5280436"/>
            <a:ext cx="317257" cy="217714"/>
          </a:xfrm>
          <a:custGeom>
            <a:avLst/>
            <a:gdLst>
              <a:gd name="connsiteX0" fmla="*/ 0 w 317257"/>
              <a:gd name="connsiteY0" fmla="*/ 0 h 217714"/>
              <a:gd name="connsiteX1" fmla="*/ 0 w 317257"/>
              <a:gd name="connsiteY1" fmla="*/ 0 h 217714"/>
              <a:gd name="connsiteX2" fmla="*/ 130628 w 317257"/>
              <a:gd name="connsiteY2" fmla="*/ 60960 h 217714"/>
              <a:gd name="connsiteX3" fmla="*/ 209005 w 317257"/>
              <a:gd name="connsiteY3" fmla="*/ 121920 h 217714"/>
              <a:gd name="connsiteX4" fmla="*/ 269965 w 317257"/>
              <a:gd name="connsiteY4" fmla="*/ 148046 h 217714"/>
              <a:gd name="connsiteX5" fmla="*/ 313508 w 317257"/>
              <a:gd name="connsiteY5" fmla="*/ 165463 h 217714"/>
              <a:gd name="connsiteX6" fmla="*/ 313508 w 317257"/>
              <a:gd name="connsiteY6" fmla="*/ 209006 h 217714"/>
              <a:gd name="connsiteX7" fmla="*/ 8708 w 317257"/>
              <a:gd name="connsiteY7" fmla="*/ 217714 h 217714"/>
              <a:gd name="connsiteX8" fmla="*/ 0 w 317257"/>
              <a:gd name="connsiteY8" fmla="*/ 0 h 21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257" h="217714">
                <a:moveTo>
                  <a:pt x="0" y="0"/>
                </a:moveTo>
                <a:lnTo>
                  <a:pt x="0" y="0"/>
                </a:lnTo>
                <a:cubicBezTo>
                  <a:pt x="48792" y="16264"/>
                  <a:pt x="93046" y="23378"/>
                  <a:pt x="130628" y="60960"/>
                </a:cubicBezTo>
                <a:cubicBezTo>
                  <a:pt x="153169" y="83501"/>
                  <a:pt x="177757" y="111505"/>
                  <a:pt x="209005" y="121920"/>
                </a:cubicBezTo>
                <a:cubicBezTo>
                  <a:pt x="262666" y="139806"/>
                  <a:pt x="205398" y="119349"/>
                  <a:pt x="269965" y="148046"/>
                </a:cubicBezTo>
                <a:cubicBezTo>
                  <a:pt x="284250" y="154395"/>
                  <a:pt x="304422" y="152742"/>
                  <a:pt x="313508" y="165463"/>
                </a:cubicBezTo>
                <a:cubicBezTo>
                  <a:pt x="321944" y="177274"/>
                  <a:pt x="313508" y="194492"/>
                  <a:pt x="313508" y="209006"/>
                </a:cubicBezTo>
                <a:lnTo>
                  <a:pt x="8708" y="217714"/>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1813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8581708" cy="694267"/>
          </a:xfrm>
        </p:spPr>
        <p:txBody>
          <a:bodyPr>
            <a:normAutofit/>
          </a:bodyPr>
          <a:lstStyle/>
          <a:p>
            <a:r>
              <a:rPr lang="en-US" sz="2800" dirty="0">
                <a:latin typeface="Algerian" panose="04020705040A02060702" pitchFamily="82" charset="0"/>
              </a:rPr>
              <a:t>4.</a:t>
            </a:r>
            <a:r>
              <a:rPr lang="en-US" dirty="0">
                <a:latin typeface="Algerian" panose="04020705040A02060702" pitchFamily="82" charset="0"/>
              </a:rPr>
              <a:t> </a:t>
            </a:r>
            <a:r>
              <a:rPr lang="en-US" sz="2800" dirty="0">
                <a:latin typeface="Algerian" panose="04020705040A02060702" pitchFamily="82" charset="0"/>
              </a:rPr>
              <a:t>Competitor </a:t>
            </a:r>
            <a:r>
              <a:rPr lang="en-US" sz="2800" dirty="0" smtClean="0">
                <a:latin typeface="Algerian" panose="04020705040A02060702" pitchFamily="82" charset="0"/>
              </a:rPr>
              <a:t>analysis – </a:t>
            </a:r>
            <a:r>
              <a:rPr lang="en-US" sz="2800" dirty="0" err="1" smtClean="0">
                <a:latin typeface="Algerian" panose="04020705040A02060702" pitchFamily="82" charset="0"/>
              </a:rPr>
              <a:t>ahg</a:t>
            </a:r>
            <a:r>
              <a:rPr lang="en-US" sz="2800" dirty="0" smtClean="0">
                <a:latin typeface="Algerian" panose="04020705040A02060702" pitchFamily="82" charset="0"/>
              </a:rPr>
              <a:t> order quantity</a:t>
            </a:r>
            <a:endParaRPr lang="en-US" sz="2800" dirty="0">
              <a:latin typeface="Algerian" panose="04020705040A02060702" pitchFamily="82" charset="0"/>
            </a:endParaRPr>
          </a:p>
        </p:txBody>
      </p:sp>
      <p:sp>
        <p:nvSpPr>
          <p:cNvPr id="5" name="TextBox 4"/>
          <p:cNvSpPr txBox="1"/>
          <p:nvPr/>
        </p:nvSpPr>
        <p:spPr>
          <a:xfrm>
            <a:off x="9253330" y="949234"/>
            <a:ext cx="2723321" cy="3816429"/>
          </a:xfrm>
          <a:prstGeom prst="rect">
            <a:avLst/>
          </a:prstGeom>
          <a:noFill/>
        </p:spPr>
        <p:txBody>
          <a:bodyPr wrap="square" rtlCol="0">
            <a:spAutoFit/>
          </a:bodyPr>
          <a:lstStyle/>
          <a:p>
            <a:r>
              <a:rPr lang="en-US" sz="1600" b="1" dirty="0" smtClean="0"/>
              <a:t>Total Bike sales:</a:t>
            </a:r>
          </a:p>
          <a:p>
            <a:endParaRPr lang="en-US" sz="1600" b="1" dirty="0" smtClean="0"/>
          </a:p>
          <a:p>
            <a:pPr marL="285750" indent="-285750">
              <a:buFont typeface="Arial" panose="020B0604020202020204" pitchFamily="34" charset="0"/>
              <a:buChar char="•"/>
            </a:pPr>
            <a:r>
              <a:rPr lang="en-US" sz="1400" dirty="0" smtClean="0"/>
              <a:t>US and Canada are the regions with highest sales so far.</a:t>
            </a:r>
          </a:p>
          <a:p>
            <a:endParaRPr lang="en-US" sz="1400" dirty="0" smtClean="0"/>
          </a:p>
          <a:p>
            <a:pPr marL="285750" indent="-285750">
              <a:buFont typeface="Arial" panose="020B0604020202020204" pitchFamily="34" charset="0"/>
              <a:buChar char="•"/>
            </a:pPr>
            <a:r>
              <a:rPr lang="en-US" sz="1400" dirty="0" smtClean="0"/>
              <a:t>AHG needs to improve its marketing strategy in regions like Germany and France experiencing low sales despite having a huge population of bicycle riders . </a:t>
            </a:r>
          </a:p>
          <a:p>
            <a:endParaRPr lang="en-US" sz="1400" dirty="0" smtClean="0"/>
          </a:p>
          <a:p>
            <a:pPr marL="285750" indent="-285750">
              <a:buFont typeface="Arial" panose="020B0604020202020204" pitchFamily="34" charset="0"/>
              <a:buChar char="•"/>
            </a:pPr>
            <a:r>
              <a:rPr lang="en-US" sz="1400" dirty="0"/>
              <a:t>AHG needs to increase the target market population, covering more demography. </a:t>
            </a:r>
          </a:p>
          <a:p>
            <a:endParaRPr lang="en-US" sz="1400" dirty="0" smtClean="0"/>
          </a:p>
          <a:p>
            <a:pPr marL="285750" indent="-285750">
              <a:buFont typeface="Arial" panose="020B0604020202020204" pitchFamily="34" charset="0"/>
              <a:buChar char="•"/>
            </a:pPr>
            <a:endParaRPr lang="en-US" sz="1400" b="1" dirty="0"/>
          </a:p>
        </p:txBody>
      </p:sp>
      <p:graphicFrame>
        <p:nvGraphicFramePr>
          <p:cNvPr id="6" name="Chart 5"/>
          <p:cNvGraphicFramePr>
            <a:graphicFrameLocks/>
          </p:cNvGraphicFramePr>
          <p:nvPr>
            <p:extLst>
              <p:ext uri="{D42A27DB-BD31-4B8C-83A1-F6EECF244321}">
                <p14:modId xmlns:p14="http://schemas.microsoft.com/office/powerpoint/2010/main" val="2751791168"/>
              </p:ext>
            </p:extLst>
          </p:nvPr>
        </p:nvGraphicFramePr>
        <p:xfrm>
          <a:off x="1073020" y="1017038"/>
          <a:ext cx="8108302" cy="53184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92655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4. Competitor analysis</a:t>
            </a:r>
          </a:p>
        </p:txBody>
      </p:sp>
      <p:graphicFrame>
        <p:nvGraphicFramePr>
          <p:cNvPr id="4" name="Table 3"/>
          <p:cNvGraphicFramePr>
            <a:graphicFrameLocks noGrp="1"/>
          </p:cNvGraphicFramePr>
          <p:nvPr>
            <p:extLst>
              <p:ext uri="{D42A27DB-BD31-4B8C-83A1-F6EECF244321}">
                <p14:modId xmlns:p14="http://schemas.microsoft.com/office/powerpoint/2010/main" val="3878233428"/>
              </p:ext>
            </p:extLst>
          </p:nvPr>
        </p:nvGraphicFramePr>
        <p:xfrm>
          <a:off x="1220578" y="1296367"/>
          <a:ext cx="9784783" cy="4258492"/>
        </p:xfrm>
        <a:graphic>
          <a:graphicData uri="http://schemas.openxmlformats.org/drawingml/2006/table">
            <a:tbl>
              <a:tblPr firstRow="1" bandRow="1">
                <a:tableStyleId>{5C22544A-7EE6-4342-B048-85BDC9FD1C3A}</a:tableStyleId>
              </a:tblPr>
              <a:tblGrid>
                <a:gridCol w="1903227">
                  <a:extLst>
                    <a:ext uri="{9D8B030D-6E8A-4147-A177-3AD203B41FA5}">
                      <a16:colId xmlns:a16="http://schemas.microsoft.com/office/drawing/2014/main" val="385763660"/>
                    </a:ext>
                  </a:extLst>
                </a:gridCol>
                <a:gridCol w="1358368">
                  <a:extLst>
                    <a:ext uri="{9D8B030D-6E8A-4147-A177-3AD203B41FA5}">
                      <a16:colId xmlns:a16="http://schemas.microsoft.com/office/drawing/2014/main" val="48705967"/>
                    </a:ext>
                  </a:extLst>
                </a:gridCol>
                <a:gridCol w="1630797">
                  <a:extLst>
                    <a:ext uri="{9D8B030D-6E8A-4147-A177-3AD203B41FA5}">
                      <a16:colId xmlns:a16="http://schemas.microsoft.com/office/drawing/2014/main" val="4239282746"/>
                    </a:ext>
                  </a:extLst>
                </a:gridCol>
                <a:gridCol w="1630797">
                  <a:extLst>
                    <a:ext uri="{9D8B030D-6E8A-4147-A177-3AD203B41FA5}">
                      <a16:colId xmlns:a16="http://schemas.microsoft.com/office/drawing/2014/main" val="2317143274"/>
                    </a:ext>
                  </a:extLst>
                </a:gridCol>
                <a:gridCol w="1630797">
                  <a:extLst>
                    <a:ext uri="{9D8B030D-6E8A-4147-A177-3AD203B41FA5}">
                      <a16:colId xmlns:a16="http://schemas.microsoft.com/office/drawing/2014/main" val="799281832"/>
                    </a:ext>
                  </a:extLst>
                </a:gridCol>
                <a:gridCol w="1630797">
                  <a:extLst>
                    <a:ext uri="{9D8B030D-6E8A-4147-A177-3AD203B41FA5}">
                      <a16:colId xmlns:a16="http://schemas.microsoft.com/office/drawing/2014/main" val="3083233582"/>
                    </a:ext>
                  </a:extLst>
                </a:gridCol>
              </a:tblGrid>
              <a:tr h="382599">
                <a:tc>
                  <a:txBody>
                    <a:bodyPr/>
                    <a:lstStyle/>
                    <a:p>
                      <a:r>
                        <a:rPr lang="en-US" sz="1200" dirty="0" smtClean="0"/>
                        <a:t>COMPANY</a:t>
                      </a:r>
                      <a:endParaRPr lang="en-US" sz="1200" dirty="0"/>
                    </a:p>
                  </a:txBody>
                  <a:tcPr/>
                </a:tc>
                <a:tc>
                  <a:txBody>
                    <a:bodyPr/>
                    <a:lstStyle/>
                    <a:p>
                      <a:r>
                        <a:rPr lang="en-US" sz="1200" dirty="0" smtClean="0"/>
                        <a:t>AHG</a:t>
                      </a:r>
                      <a:endParaRPr lang="en-US" sz="1200" dirty="0"/>
                    </a:p>
                  </a:txBody>
                  <a:tcPr/>
                </a:tc>
                <a:tc>
                  <a:txBody>
                    <a:bodyPr/>
                    <a:lstStyle/>
                    <a:p>
                      <a:r>
                        <a:rPr lang="en-US" sz="1200" dirty="0" smtClean="0"/>
                        <a:t>HALIFORDS</a:t>
                      </a:r>
                      <a:endParaRPr lang="en-US" sz="1200" dirty="0"/>
                    </a:p>
                  </a:txBody>
                  <a:tcPr/>
                </a:tc>
                <a:tc>
                  <a:txBody>
                    <a:bodyPr/>
                    <a:lstStyle/>
                    <a:p>
                      <a:r>
                        <a:rPr lang="en-US" sz="1200" dirty="0" smtClean="0"/>
                        <a:t>ALLTRICKS</a:t>
                      </a:r>
                      <a:endParaRPr lang="en-US" sz="1200" dirty="0"/>
                    </a:p>
                  </a:txBody>
                  <a:tcPr/>
                </a:tc>
                <a:tc>
                  <a:txBody>
                    <a:bodyPr/>
                    <a:lstStyle/>
                    <a:p>
                      <a:r>
                        <a:rPr lang="en-US" sz="1200" dirty="0" smtClean="0"/>
                        <a:t>SCHWINN</a:t>
                      </a:r>
                      <a:endParaRPr lang="en-US" sz="1200" dirty="0"/>
                    </a:p>
                  </a:txBody>
                  <a:tcPr/>
                </a:tc>
                <a:tc>
                  <a:txBody>
                    <a:bodyPr/>
                    <a:lstStyle/>
                    <a:p>
                      <a:r>
                        <a:rPr lang="en-US" sz="1200" dirty="0" smtClean="0"/>
                        <a:t>BIKE Online</a:t>
                      </a:r>
                      <a:endParaRPr lang="en-US" sz="1200" dirty="0"/>
                    </a:p>
                  </a:txBody>
                  <a:tcPr/>
                </a:tc>
                <a:extLst>
                  <a:ext uri="{0D108BD9-81ED-4DB2-BD59-A6C34878D82A}">
                    <a16:rowId xmlns:a16="http://schemas.microsoft.com/office/drawing/2014/main" val="1318038182"/>
                  </a:ext>
                </a:extLst>
              </a:tr>
              <a:tr h="553699">
                <a:tc>
                  <a:txBody>
                    <a:bodyPr/>
                    <a:lstStyle/>
                    <a:p>
                      <a:pPr algn="l"/>
                      <a:r>
                        <a:rPr lang="en-US" sz="1400" b="1" dirty="0" smtClean="0"/>
                        <a:t>PRODUCTS</a:t>
                      </a:r>
                      <a:endParaRPr lang="en-US" sz="1400" b="1" dirty="0"/>
                    </a:p>
                  </a:txBody>
                  <a:tcPr/>
                </a:tc>
                <a:tc>
                  <a:txBody>
                    <a:bodyPr/>
                    <a:lstStyle/>
                    <a:p>
                      <a:r>
                        <a:rPr lang="en-US" sz="1400" dirty="0" smtClean="0"/>
                        <a:t>3 bike types</a:t>
                      </a:r>
                      <a:endParaRPr lang="en-US" sz="1400" dirty="0"/>
                    </a:p>
                  </a:txBody>
                  <a:tcPr/>
                </a:tc>
                <a:tc>
                  <a:txBody>
                    <a:bodyPr/>
                    <a:lstStyle/>
                    <a:p>
                      <a:r>
                        <a:rPr lang="en-US" sz="1400" dirty="0" smtClean="0"/>
                        <a:t>varieties</a:t>
                      </a:r>
                      <a:endParaRPr lang="en-US" sz="1400" dirty="0"/>
                    </a:p>
                  </a:txBody>
                  <a:tcPr/>
                </a:tc>
                <a:tc>
                  <a:txBody>
                    <a:bodyPr/>
                    <a:lstStyle/>
                    <a:p>
                      <a:r>
                        <a:rPr lang="en-US" sz="1400" dirty="0" smtClean="0"/>
                        <a:t>varieties</a:t>
                      </a:r>
                      <a:endParaRPr lang="en-US" sz="1400" dirty="0"/>
                    </a:p>
                  </a:txBody>
                  <a:tcPr/>
                </a:tc>
                <a:tc>
                  <a:txBody>
                    <a:bodyPr/>
                    <a:lstStyle/>
                    <a:p>
                      <a:r>
                        <a:rPr lang="en-US" sz="1400" dirty="0" smtClean="0"/>
                        <a:t>varieties</a:t>
                      </a:r>
                      <a:endParaRPr lang="en-US" sz="1400" dirty="0"/>
                    </a:p>
                  </a:txBody>
                  <a:tcPr/>
                </a:tc>
                <a:tc>
                  <a:txBody>
                    <a:bodyPr/>
                    <a:lstStyle/>
                    <a:p>
                      <a:r>
                        <a:rPr lang="en-US" sz="1400" dirty="0" smtClean="0"/>
                        <a:t>varieties</a:t>
                      </a:r>
                      <a:endParaRPr lang="en-US" sz="1400" dirty="0"/>
                    </a:p>
                  </a:txBody>
                  <a:tcPr/>
                </a:tc>
                <a:extLst>
                  <a:ext uri="{0D108BD9-81ED-4DB2-BD59-A6C34878D82A}">
                    <a16:rowId xmlns:a16="http://schemas.microsoft.com/office/drawing/2014/main" val="2344006382"/>
                  </a:ext>
                </a:extLst>
              </a:tr>
              <a:tr h="553699">
                <a:tc>
                  <a:txBody>
                    <a:bodyPr/>
                    <a:lstStyle/>
                    <a:p>
                      <a:pPr algn="l"/>
                      <a:r>
                        <a:rPr lang="en-US" sz="1400" b="1" dirty="0" smtClean="0"/>
                        <a:t>PRICE</a:t>
                      </a:r>
                      <a:endParaRPr lang="en-US" sz="1400" b="1" dirty="0"/>
                    </a:p>
                  </a:txBody>
                  <a:tcPr/>
                </a:tc>
                <a:tc>
                  <a:txBody>
                    <a:bodyPr/>
                    <a:lstStyle/>
                    <a:p>
                      <a:r>
                        <a:rPr lang="en-US" sz="1400" dirty="0" smtClean="0"/>
                        <a:t>Competitive</a:t>
                      </a:r>
                      <a:endParaRPr lang="en-US" sz="1400" dirty="0"/>
                    </a:p>
                  </a:txBody>
                  <a:tcPr/>
                </a:tc>
                <a:tc>
                  <a:txBody>
                    <a:bodyPr/>
                    <a:lstStyle/>
                    <a:p>
                      <a:r>
                        <a:rPr lang="en-US" sz="1400" dirty="0" smtClean="0"/>
                        <a:t>Competitive</a:t>
                      </a:r>
                      <a:endParaRPr lang="en-US" sz="1400" dirty="0"/>
                    </a:p>
                  </a:txBody>
                  <a:tcPr/>
                </a:tc>
                <a:tc>
                  <a:txBody>
                    <a:bodyPr/>
                    <a:lstStyle/>
                    <a:p>
                      <a:r>
                        <a:rPr lang="en-US" sz="1400" dirty="0" smtClean="0"/>
                        <a:t>High</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Low</a:t>
                      </a:r>
                    </a:p>
                    <a:p>
                      <a:endParaRPr lang="en-US" sz="1400" dirty="0"/>
                    </a:p>
                  </a:txBody>
                  <a:tcPr/>
                </a:tc>
                <a:tc>
                  <a:txBody>
                    <a:bodyPr/>
                    <a:lstStyle/>
                    <a:p>
                      <a:r>
                        <a:rPr lang="en-US" sz="1400" dirty="0" smtClean="0"/>
                        <a:t>High</a:t>
                      </a:r>
                      <a:endParaRPr lang="en-US" sz="1400" dirty="0"/>
                    </a:p>
                  </a:txBody>
                  <a:tcPr/>
                </a:tc>
                <a:extLst>
                  <a:ext uri="{0D108BD9-81ED-4DB2-BD59-A6C34878D82A}">
                    <a16:rowId xmlns:a16="http://schemas.microsoft.com/office/drawing/2014/main" val="2479364985"/>
                  </a:ext>
                </a:extLst>
              </a:tr>
              <a:tr h="55369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t>DISCOUNT</a:t>
                      </a:r>
                    </a:p>
                    <a:p>
                      <a:pPr algn="l"/>
                      <a:endParaRPr lang="en-US" sz="1400" b="1"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extLst>
                  <a:ext uri="{0D108BD9-81ED-4DB2-BD59-A6C34878D82A}">
                    <a16:rowId xmlns:a16="http://schemas.microsoft.com/office/drawing/2014/main" val="448182796"/>
                  </a:ext>
                </a:extLst>
              </a:tr>
              <a:tr h="553699">
                <a:tc>
                  <a:txBody>
                    <a:bodyPr/>
                    <a:lstStyle/>
                    <a:p>
                      <a:pPr algn="l"/>
                      <a:r>
                        <a:rPr lang="en-US" sz="1400" b="1" dirty="0" smtClean="0"/>
                        <a:t>RETURN POLICY</a:t>
                      </a:r>
                      <a:endParaRPr lang="en-US" sz="1400" b="1" dirty="0"/>
                    </a:p>
                  </a:txBody>
                  <a:tcPr/>
                </a:tc>
                <a:tc>
                  <a:txBody>
                    <a:bodyPr/>
                    <a:lstStyle/>
                    <a:p>
                      <a:r>
                        <a:rPr lang="en-US" sz="1400" dirty="0" smtClean="0"/>
                        <a:t>No</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extLst>
                  <a:ext uri="{0D108BD9-81ED-4DB2-BD59-A6C34878D82A}">
                    <a16:rowId xmlns:a16="http://schemas.microsoft.com/office/drawing/2014/main" val="2071696397"/>
                  </a:ext>
                </a:extLst>
              </a:tr>
              <a:tr h="553699">
                <a:tc>
                  <a:txBody>
                    <a:bodyPr/>
                    <a:lstStyle/>
                    <a:p>
                      <a:pPr algn="l"/>
                      <a:r>
                        <a:rPr lang="en-US" sz="1400" b="1" dirty="0" smtClean="0"/>
                        <a:t>FINANCING</a:t>
                      </a:r>
                      <a:endParaRPr lang="en-US" sz="1400" b="1" dirty="0"/>
                    </a:p>
                  </a:txBody>
                  <a:tcPr/>
                </a:tc>
                <a:tc>
                  <a:txBody>
                    <a:bodyPr/>
                    <a:lstStyle/>
                    <a:p>
                      <a:r>
                        <a:rPr lang="en-US" sz="1400" dirty="0" smtClean="0"/>
                        <a:t>No</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No</a:t>
                      </a:r>
                      <a:endParaRPr lang="en-US" sz="1400" dirty="0"/>
                    </a:p>
                  </a:txBody>
                  <a:tcPr/>
                </a:tc>
                <a:tc>
                  <a:txBody>
                    <a:bodyPr/>
                    <a:lstStyle/>
                    <a:p>
                      <a:r>
                        <a:rPr lang="en-US" sz="1400" dirty="0" smtClean="0"/>
                        <a:t>yes</a:t>
                      </a:r>
                      <a:endParaRPr lang="en-US" sz="1400" dirty="0"/>
                    </a:p>
                  </a:txBody>
                  <a:tcPr/>
                </a:tc>
                <a:extLst>
                  <a:ext uri="{0D108BD9-81ED-4DB2-BD59-A6C34878D82A}">
                    <a16:rowId xmlns:a16="http://schemas.microsoft.com/office/drawing/2014/main" val="4256068009"/>
                  </a:ext>
                </a:extLst>
              </a:tr>
              <a:tr h="55369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t>SERVICING</a:t>
                      </a:r>
                    </a:p>
                    <a:p>
                      <a:pPr algn="l"/>
                      <a:endParaRPr lang="en-US" sz="1400" b="1" dirty="0"/>
                    </a:p>
                  </a:txBody>
                  <a:tcPr/>
                </a:tc>
                <a:tc>
                  <a:txBody>
                    <a:bodyPr/>
                    <a:lstStyle/>
                    <a:p>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tc>
                  <a:txBody>
                    <a:bodyPr/>
                    <a:lstStyle/>
                    <a:p>
                      <a:r>
                        <a:rPr lang="en-US" sz="1400" dirty="0" smtClean="0"/>
                        <a:t>Yes</a:t>
                      </a:r>
                      <a:endParaRPr lang="en-US" sz="1400" dirty="0"/>
                    </a:p>
                  </a:txBody>
                  <a:tcPr/>
                </a:tc>
                <a:extLst>
                  <a:ext uri="{0D108BD9-81ED-4DB2-BD59-A6C34878D82A}">
                    <a16:rowId xmlns:a16="http://schemas.microsoft.com/office/drawing/2014/main" val="3128461594"/>
                  </a:ext>
                </a:extLst>
              </a:tr>
              <a:tr h="553699">
                <a:tc>
                  <a:txBody>
                    <a:bodyPr/>
                    <a:lstStyle/>
                    <a:p>
                      <a:pPr algn="l"/>
                      <a:r>
                        <a:rPr lang="en-US" sz="1400" b="1" dirty="0" smtClean="0"/>
                        <a:t>CUSTOMER</a:t>
                      </a:r>
                      <a:r>
                        <a:rPr lang="en-US" sz="1400" b="1" baseline="0" dirty="0" smtClean="0"/>
                        <a:t> SERVICE</a:t>
                      </a:r>
                      <a:endParaRPr lang="en-US" sz="1400" b="1" dirty="0"/>
                    </a:p>
                  </a:txBody>
                  <a:tcPr/>
                </a:tc>
                <a:tc>
                  <a:txBody>
                    <a:bodyPr/>
                    <a:lstStyle/>
                    <a:p>
                      <a:endParaRPr lang="en-US" sz="1400" dirty="0"/>
                    </a:p>
                  </a:txBody>
                  <a:tcPr/>
                </a:tc>
                <a:tc>
                  <a:txBody>
                    <a:bodyPr/>
                    <a:lstStyle/>
                    <a:p>
                      <a:r>
                        <a:rPr lang="en-US" sz="1400" dirty="0" smtClean="0"/>
                        <a:t>online</a:t>
                      </a:r>
                      <a:endParaRPr lang="en-US" sz="1400" dirty="0"/>
                    </a:p>
                  </a:txBody>
                  <a:tcPr/>
                </a:tc>
                <a:tc>
                  <a:txBody>
                    <a:bodyPr/>
                    <a:lstStyle/>
                    <a:p>
                      <a:r>
                        <a:rPr lang="en-US" sz="1400" dirty="0" smtClean="0"/>
                        <a:t>online</a:t>
                      </a:r>
                      <a:endParaRPr lang="en-US" sz="1400" dirty="0"/>
                    </a:p>
                  </a:txBody>
                  <a:tcPr/>
                </a:tc>
                <a:tc>
                  <a:txBody>
                    <a:bodyPr/>
                    <a:lstStyle/>
                    <a:p>
                      <a:r>
                        <a:rPr lang="en-US" sz="1400" dirty="0" smtClean="0"/>
                        <a:t>online</a:t>
                      </a:r>
                      <a:endParaRPr lang="en-US" sz="1400" dirty="0"/>
                    </a:p>
                  </a:txBody>
                  <a:tcPr/>
                </a:tc>
                <a:tc>
                  <a:txBody>
                    <a:bodyPr/>
                    <a:lstStyle/>
                    <a:p>
                      <a:r>
                        <a:rPr lang="en-US" sz="1400" dirty="0" smtClean="0"/>
                        <a:t>online</a:t>
                      </a:r>
                      <a:endParaRPr lang="en-US" sz="1400" dirty="0"/>
                    </a:p>
                  </a:txBody>
                  <a:tcPr/>
                </a:tc>
                <a:extLst>
                  <a:ext uri="{0D108BD9-81ED-4DB2-BD59-A6C34878D82A}">
                    <a16:rowId xmlns:a16="http://schemas.microsoft.com/office/drawing/2014/main" val="4021239064"/>
                  </a:ext>
                </a:extLst>
              </a:tr>
            </a:tbl>
          </a:graphicData>
        </a:graphic>
      </p:graphicFrame>
      <p:sp>
        <p:nvSpPr>
          <p:cNvPr id="6" name="TextBox 5"/>
          <p:cNvSpPr txBox="1"/>
          <p:nvPr/>
        </p:nvSpPr>
        <p:spPr>
          <a:xfrm>
            <a:off x="851110" y="5457825"/>
            <a:ext cx="10523720" cy="1015663"/>
          </a:xfrm>
          <a:prstGeom prst="rect">
            <a:avLst/>
          </a:prstGeom>
          <a:noFill/>
        </p:spPr>
        <p:txBody>
          <a:bodyPr wrap="square" rtlCol="0">
            <a:spAutoFit/>
          </a:bodyPr>
          <a:lstStyle/>
          <a:p>
            <a:r>
              <a:rPr lang="en-US" sz="1200" dirty="0" smtClean="0"/>
              <a:t>Comments</a:t>
            </a:r>
            <a:r>
              <a:rPr lang="en-US" dirty="0" smtClean="0"/>
              <a:t>:</a:t>
            </a:r>
            <a:endParaRPr lang="en-US" dirty="0"/>
          </a:p>
          <a:p>
            <a:pPr marL="285750" indent="-285750">
              <a:lnSpc>
                <a:spcPct val="150000"/>
              </a:lnSpc>
              <a:buFont typeface="Arial" panose="020B0604020202020204" pitchFamily="34" charset="0"/>
              <a:buChar char="•"/>
            </a:pPr>
            <a:r>
              <a:rPr lang="en-US" sz="1400" dirty="0" smtClean="0"/>
              <a:t>AHG’s Bike price is competitive . It only needs to include additional services like return policy, financing, servicing and online customer care services to help improves its sale.</a:t>
            </a:r>
            <a:endParaRPr lang="en-US" sz="1400" dirty="0"/>
          </a:p>
        </p:txBody>
      </p:sp>
      <p:sp>
        <p:nvSpPr>
          <p:cNvPr id="7" name="TextBox 6"/>
          <p:cNvSpPr txBox="1"/>
          <p:nvPr/>
        </p:nvSpPr>
        <p:spPr>
          <a:xfrm>
            <a:off x="1131125" y="949234"/>
            <a:ext cx="4135982" cy="338554"/>
          </a:xfrm>
          <a:prstGeom prst="rect">
            <a:avLst/>
          </a:prstGeom>
          <a:noFill/>
        </p:spPr>
        <p:txBody>
          <a:bodyPr wrap="square" rtlCol="0">
            <a:spAutoFit/>
          </a:bodyPr>
          <a:lstStyle/>
          <a:p>
            <a:r>
              <a:rPr lang="en-US" sz="1600" b="1" dirty="0" smtClean="0"/>
              <a:t>Relevant Products and Services</a:t>
            </a:r>
            <a:endParaRPr lang="en-US" sz="1600" b="1" dirty="0"/>
          </a:p>
        </p:txBody>
      </p:sp>
    </p:spTree>
    <p:extLst>
      <p:ext uri="{BB962C8B-B14F-4D97-AF65-F5344CB8AC3E}">
        <p14:creationId xmlns:p14="http://schemas.microsoft.com/office/powerpoint/2010/main" val="37388976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4. Competitor analysis</a:t>
            </a:r>
          </a:p>
        </p:txBody>
      </p:sp>
      <p:sp>
        <p:nvSpPr>
          <p:cNvPr id="4" name="TextBox 3"/>
          <p:cNvSpPr txBox="1"/>
          <p:nvPr/>
        </p:nvSpPr>
        <p:spPr>
          <a:xfrm>
            <a:off x="1189310" y="949234"/>
            <a:ext cx="10523720" cy="4678204"/>
          </a:xfrm>
          <a:prstGeom prst="rect">
            <a:avLst/>
          </a:prstGeom>
          <a:noFill/>
        </p:spPr>
        <p:txBody>
          <a:bodyPr wrap="square" rtlCol="0">
            <a:spAutoFit/>
          </a:bodyPr>
          <a:lstStyle/>
          <a:p>
            <a:r>
              <a:rPr lang="en-US" sz="1600" b="1" dirty="0" smtClean="0"/>
              <a:t>Summary</a:t>
            </a:r>
            <a:r>
              <a:rPr lang="en-US" dirty="0" smtClean="0"/>
              <a:t>:</a:t>
            </a:r>
            <a:endParaRPr lang="en-US" dirty="0"/>
          </a:p>
          <a:p>
            <a:pPr marL="285750" indent="-285750">
              <a:lnSpc>
                <a:spcPct val="200000"/>
              </a:lnSpc>
              <a:buFont typeface="Arial" panose="020B0604020202020204" pitchFamily="34" charset="0"/>
              <a:buChar char="•"/>
            </a:pPr>
            <a:r>
              <a:rPr lang="en-US" sz="1400" dirty="0"/>
              <a:t>﻿﻿The advent of E-Bikes – power-assisted cycling – is serving to widen the market by providing cycling opportunities for older generations and consumers less physically able. E-Bikes are rapidly growing in popularity and, if the UK trend continues to mirror those experienced in Germany and the Netherlands, the expectation is that E-Bike sales will increase from the current level </a:t>
            </a:r>
            <a:r>
              <a:rPr lang="en-US" sz="1400" dirty="0" smtClean="0"/>
              <a:t>over </a:t>
            </a:r>
            <a:r>
              <a:rPr lang="en-US" sz="1400" dirty="0"/>
              <a:t>the next few years</a:t>
            </a:r>
            <a:r>
              <a:rPr lang="en-US" sz="1400" dirty="0" smtClean="0"/>
              <a:t>.</a:t>
            </a:r>
          </a:p>
          <a:p>
            <a:pPr marL="285750" indent="-285750">
              <a:lnSpc>
                <a:spcPct val="200000"/>
              </a:lnSpc>
              <a:buFont typeface="Arial" panose="020B0604020202020204" pitchFamily="34" charset="0"/>
              <a:buChar char="•"/>
            </a:pPr>
            <a:r>
              <a:rPr lang="en-US" sz="1400" dirty="0" smtClean="0"/>
              <a:t>Halifords </a:t>
            </a:r>
            <a:r>
              <a:rPr lang="en-US" sz="1400" dirty="0"/>
              <a:t>has a partnership with the Government-supported </a:t>
            </a:r>
            <a:r>
              <a:rPr lang="en-US" sz="1400" dirty="0" smtClean="0"/>
              <a:t>Bike-ability </a:t>
            </a:r>
            <a:r>
              <a:rPr lang="en-US" sz="1400" dirty="0"/>
              <a:t>scheme, which helps deliver vital cycling proficiency skills to schoolchildren, also the support for corporate Cycle-to-Work schemes has enabled innovative services and products available to a large and diverse market.</a:t>
            </a:r>
          </a:p>
          <a:p>
            <a:pPr marL="285750" indent="-285750">
              <a:lnSpc>
                <a:spcPct val="200000"/>
              </a:lnSpc>
              <a:buFont typeface="Arial" panose="020B0604020202020204" pitchFamily="34" charset="0"/>
              <a:buChar char="•"/>
            </a:pPr>
            <a:r>
              <a:rPr lang="en-US" sz="1400" dirty="0" smtClean="0"/>
              <a:t>AHG should employ such models to help improve the market audience and increase the demand for the products.</a:t>
            </a:r>
          </a:p>
          <a:p>
            <a:pPr marL="285750" indent="-285750">
              <a:lnSpc>
                <a:spcPct val="200000"/>
              </a:lnSpc>
              <a:buFont typeface="Arial" panose="020B0604020202020204" pitchFamily="34" charset="0"/>
              <a:buChar char="•"/>
            </a:pPr>
            <a:r>
              <a:rPr lang="en-US" sz="1400" dirty="0" smtClean="0"/>
              <a:t>A reduction in the amount of scraps and rework during manufacturing could also help reduce wastage . AHG should employ Lean Manufacturing to help with its manufacturing process .</a:t>
            </a:r>
            <a:endParaRPr lang="en-US" sz="1400" dirty="0"/>
          </a:p>
        </p:txBody>
      </p:sp>
    </p:spTree>
    <p:extLst>
      <p:ext uri="{BB962C8B-B14F-4D97-AF65-F5344CB8AC3E}">
        <p14:creationId xmlns:p14="http://schemas.microsoft.com/office/powerpoint/2010/main" val="4024208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3.1</a:t>
            </a:r>
            <a:r>
              <a:rPr lang="en-US" dirty="0" smtClean="0">
                <a:latin typeface="Algerian" panose="04020705040A02060702" pitchFamily="82" charset="0"/>
              </a:rPr>
              <a:t> </a:t>
            </a:r>
            <a:r>
              <a:rPr lang="en-US" sz="2800" dirty="0">
                <a:latin typeface="Algerian" panose="04020705040A02060702" pitchFamily="82" charset="0"/>
              </a:rPr>
              <a:t>SUMMARY OF FINANCIAL INFORMATION</a:t>
            </a:r>
          </a:p>
        </p:txBody>
      </p:sp>
      <p:sp>
        <p:nvSpPr>
          <p:cNvPr id="11" name="TextBox 10"/>
          <p:cNvSpPr txBox="1"/>
          <p:nvPr/>
        </p:nvSpPr>
        <p:spPr>
          <a:xfrm>
            <a:off x="1066119" y="5050971"/>
            <a:ext cx="9899375" cy="133882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sz="1400" dirty="0"/>
              <a:t>The </a:t>
            </a:r>
            <a:r>
              <a:rPr lang="en-US" sz="1400" dirty="0" smtClean="0"/>
              <a:t>Company generated $109.85m revenue from its inception in 2011 to Q2 2014.</a:t>
            </a:r>
            <a:endParaRPr lang="en-US" sz="1400" dirty="0"/>
          </a:p>
          <a:p>
            <a:pPr marL="285750" indent="-285750">
              <a:lnSpc>
                <a:spcPct val="150000"/>
              </a:lnSpc>
              <a:buFont typeface="Arial" panose="020B0604020202020204" pitchFamily="34" charset="0"/>
              <a:buChar char="•"/>
            </a:pPr>
            <a:r>
              <a:rPr lang="en-US" sz="1400" dirty="0" smtClean="0"/>
              <a:t>Total profit generated from all sales through both sales channel is $12.59m with total product cost of $97.26m</a:t>
            </a:r>
            <a:endParaRPr lang="en-US" sz="1400" dirty="0"/>
          </a:p>
          <a:p>
            <a:pPr marL="285750" indent="-285750">
              <a:lnSpc>
                <a:spcPct val="150000"/>
              </a:lnSpc>
              <a:buFont typeface="Arial" panose="020B0604020202020204" pitchFamily="34" charset="0"/>
              <a:buChar char="•"/>
            </a:pPr>
            <a:r>
              <a:rPr lang="en-US" sz="1400" dirty="0" smtClean="0"/>
              <a:t>275,000 </a:t>
            </a:r>
            <a:r>
              <a:rPr lang="en-US" sz="1400" dirty="0"/>
              <a:t>quantities of products </a:t>
            </a:r>
            <a:r>
              <a:rPr lang="en-US" sz="1400" dirty="0" smtClean="0"/>
              <a:t>have been sold through 31.47k orders and by 19.12k customers.</a:t>
            </a:r>
            <a:endParaRPr lang="en-US" sz="1400" dirty="0"/>
          </a:p>
        </p:txBody>
      </p:sp>
      <p:pic>
        <p:nvPicPr>
          <p:cNvPr id="4" name="Picture 3"/>
          <p:cNvPicPr>
            <a:picLocks noChangeAspect="1"/>
          </p:cNvPicPr>
          <p:nvPr/>
        </p:nvPicPr>
        <p:blipFill>
          <a:blip r:embed="rId2"/>
          <a:stretch>
            <a:fillRect/>
          </a:stretch>
        </p:blipFill>
        <p:spPr>
          <a:xfrm>
            <a:off x="1159527" y="1296885"/>
            <a:ext cx="8009314" cy="3406435"/>
          </a:xfrm>
          <a:prstGeom prst="rect">
            <a:avLst/>
          </a:prstGeom>
        </p:spPr>
      </p:pic>
    </p:spTree>
    <p:extLst>
      <p:ext uri="{BB962C8B-B14F-4D97-AF65-F5344CB8AC3E}">
        <p14:creationId xmlns:p14="http://schemas.microsoft.com/office/powerpoint/2010/main" val="21917925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496" y="1278331"/>
            <a:ext cx="9344297" cy="4598822"/>
          </a:xfrm>
          <a:prstGeom prst="rect">
            <a:avLst/>
          </a:prstGeom>
        </p:spPr>
      </p:pic>
      <p:sp>
        <p:nvSpPr>
          <p:cNvPr id="7"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5.</a:t>
            </a:r>
            <a:r>
              <a:rPr lang="en-US" dirty="0">
                <a:latin typeface="Algerian" panose="04020705040A02060702" pitchFamily="82" charset="0"/>
              </a:rPr>
              <a:t> </a:t>
            </a:r>
            <a:r>
              <a:rPr lang="en-US" sz="2800" dirty="0">
                <a:latin typeface="Algerian" panose="04020705040A02060702" pitchFamily="82" charset="0"/>
              </a:rPr>
              <a:t>MARKET BASKET ANALYSIS</a:t>
            </a:r>
          </a:p>
        </p:txBody>
      </p:sp>
    </p:spTree>
    <p:extLst>
      <p:ext uri="{BB962C8B-B14F-4D97-AF65-F5344CB8AC3E}">
        <p14:creationId xmlns:p14="http://schemas.microsoft.com/office/powerpoint/2010/main" val="8432377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5.</a:t>
            </a:r>
            <a:r>
              <a:rPr lang="en-US" dirty="0">
                <a:latin typeface="Algerian" panose="04020705040A02060702" pitchFamily="82" charset="0"/>
              </a:rPr>
              <a:t> </a:t>
            </a:r>
            <a:r>
              <a:rPr lang="en-US" sz="2800" dirty="0">
                <a:latin typeface="Algerian" panose="04020705040A02060702" pitchFamily="82" charset="0"/>
              </a:rPr>
              <a:t>MARKET BASKET ANALYSIS</a:t>
            </a:r>
          </a:p>
        </p:txBody>
      </p:sp>
      <p:sp>
        <p:nvSpPr>
          <p:cNvPr id="6" name="TextBox 5"/>
          <p:cNvSpPr txBox="1"/>
          <p:nvPr/>
        </p:nvSpPr>
        <p:spPr>
          <a:xfrm>
            <a:off x="9423392" y="949234"/>
            <a:ext cx="2488911" cy="3046988"/>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dirty="0" smtClean="0"/>
              <a:t>﻿﻿</a:t>
            </a:r>
            <a:r>
              <a:rPr lang="en-US" sz="1400" dirty="0" smtClean="0"/>
              <a:t>Top 10 Associated products that have been bought together.</a:t>
            </a:r>
          </a:p>
          <a:p>
            <a:pPr marL="285750" indent="-285750">
              <a:lnSpc>
                <a:spcPct val="150000"/>
              </a:lnSpc>
              <a:buFont typeface="Arial" panose="020B0604020202020204" pitchFamily="34" charset="0"/>
              <a:buChar char="•"/>
            </a:pPr>
            <a:r>
              <a:rPr lang="en-US" sz="1400" dirty="0" smtClean="0"/>
              <a:t>Lift denotes probability of being bought together while support relates to frequency of purchase of the pair of products.</a:t>
            </a:r>
          </a:p>
        </p:txBody>
      </p:sp>
      <p:pic>
        <p:nvPicPr>
          <p:cNvPr id="3" name="Picture 2"/>
          <p:cNvPicPr>
            <a:picLocks noChangeAspect="1"/>
          </p:cNvPicPr>
          <p:nvPr/>
        </p:nvPicPr>
        <p:blipFill>
          <a:blip r:embed="rId2"/>
          <a:stretch>
            <a:fillRect/>
          </a:stretch>
        </p:blipFill>
        <p:spPr>
          <a:xfrm>
            <a:off x="775063" y="1036321"/>
            <a:ext cx="8543108" cy="5303520"/>
          </a:xfrm>
          <a:prstGeom prst="rect">
            <a:avLst/>
          </a:prstGeom>
        </p:spPr>
      </p:pic>
    </p:spTree>
    <p:extLst>
      <p:ext uri="{BB962C8B-B14F-4D97-AF65-F5344CB8AC3E}">
        <p14:creationId xmlns:p14="http://schemas.microsoft.com/office/powerpoint/2010/main" val="31057917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5.</a:t>
            </a:r>
            <a:r>
              <a:rPr lang="en-US" dirty="0">
                <a:latin typeface="Algerian" panose="04020705040A02060702" pitchFamily="82" charset="0"/>
              </a:rPr>
              <a:t> </a:t>
            </a:r>
            <a:r>
              <a:rPr lang="en-US" sz="2800" dirty="0">
                <a:latin typeface="Algerian" panose="04020705040A02060702" pitchFamily="82" charset="0"/>
              </a:rPr>
              <a:t>MARKET BASKET ANALYSIS</a:t>
            </a:r>
          </a:p>
        </p:txBody>
      </p:sp>
      <p:pic>
        <p:nvPicPr>
          <p:cNvPr id="4" name="Picture 3"/>
          <p:cNvPicPr>
            <a:picLocks noChangeAspect="1"/>
          </p:cNvPicPr>
          <p:nvPr/>
        </p:nvPicPr>
        <p:blipFill rotWithShape="1">
          <a:blip r:embed="rId2"/>
          <a:srcRect l="-20" t="1138"/>
          <a:stretch/>
        </p:blipFill>
        <p:spPr>
          <a:xfrm>
            <a:off x="1236618" y="1010194"/>
            <a:ext cx="8081554" cy="5294812"/>
          </a:xfrm>
          <a:prstGeom prst="rect">
            <a:avLst/>
          </a:prstGeom>
        </p:spPr>
      </p:pic>
    </p:spTree>
    <p:extLst>
      <p:ext uri="{BB962C8B-B14F-4D97-AF65-F5344CB8AC3E}">
        <p14:creationId xmlns:p14="http://schemas.microsoft.com/office/powerpoint/2010/main" val="8737967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5.</a:t>
            </a:r>
            <a:r>
              <a:rPr lang="en-US" dirty="0">
                <a:latin typeface="Algerian" panose="04020705040A02060702" pitchFamily="82" charset="0"/>
              </a:rPr>
              <a:t> </a:t>
            </a:r>
            <a:r>
              <a:rPr lang="en-US" sz="2800" dirty="0">
                <a:latin typeface="Algerian" panose="04020705040A02060702" pitchFamily="82" charset="0"/>
              </a:rPr>
              <a:t>MARKET BASKET </a:t>
            </a:r>
            <a:r>
              <a:rPr lang="en-US" sz="2800" dirty="0" smtClean="0">
                <a:latin typeface="Algerian" panose="04020705040A02060702" pitchFamily="82" charset="0"/>
              </a:rPr>
              <a:t>ANALYSIS - reseller</a:t>
            </a:r>
            <a:endParaRPr lang="en-US" sz="2800" dirty="0">
              <a:latin typeface="Algerian" panose="04020705040A02060702" pitchFamily="82" charset="0"/>
            </a:endParaRPr>
          </a:p>
        </p:txBody>
      </p:sp>
      <p:pic>
        <p:nvPicPr>
          <p:cNvPr id="3" name="Picture 2"/>
          <p:cNvPicPr>
            <a:picLocks noChangeAspect="1"/>
          </p:cNvPicPr>
          <p:nvPr/>
        </p:nvPicPr>
        <p:blipFill>
          <a:blip r:embed="rId2"/>
          <a:stretch>
            <a:fillRect/>
          </a:stretch>
        </p:blipFill>
        <p:spPr>
          <a:xfrm>
            <a:off x="966651" y="879566"/>
            <a:ext cx="6783978" cy="5538651"/>
          </a:xfrm>
          <a:prstGeom prst="rect">
            <a:avLst/>
          </a:prstGeom>
        </p:spPr>
      </p:pic>
      <p:sp>
        <p:nvSpPr>
          <p:cNvPr id="5" name="TextBox 4"/>
          <p:cNvSpPr txBox="1"/>
          <p:nvPr/>
        </p:nvSpPr>
        <p:spPr>
          <a:xfrm>
            <a:off x="7824062" y="949234"/>
            <a:ext cx="4088242" cy="2723823"/>
          </a:xfrm>
          <a:prstGeom prst="rect">
            <a:avLst/>
          </a:prstGeom>
          <a:noFill/>
        </p:spPr>
        <p:txBody>
          <a:bodyPr wrap="square" rtlCol="0">
            <a:spAutoFit/>
          </a:bodyPr>
          <a:lstStyle/>
          <a:p>
            <a:r>
              <a:rPr lang="en-US" sz="1200" dirty="0"/>
              <a:t>COMMENTS</a:t>
            </a:r>
            <a:r>
              <a:rPr lang="en-US" dirty="0" smtClean="0"/>
              <a:t>:</a:t>
            </a:r>
          </a:p>
          <a:p>
            <a:pPr marL="285750" indent="-285750">
              <a:lnSpc>
                <a:spcPct val="150000"/>
              </a:lnSpc>
              <a:buFont typeface="Arial" panose="020B0604020202020204" pitchFamily="34" charset="0"/>
              <a:buChar char="•"/>
            </a:pPr>
            <a:r>
              <a:rPr lang="en-US" dirty="0" smtClean="0"/>
              <a:t>﻿﻿</a:t>
            </a:r>
            <a:r>
              <a:rPr lang="en-US" sz="1400" dirty="0" smtClean="0"/>
              <a:t>From all customers who bought Mountain -300 Black ,44  product, Mountain-300 Black 40, Mountain 300 Black 48 ,HL Mountain Rear Wheel, ML Mountain  Rear Wheel and Full-Finger Gloves L and M were higher up in the sequence of products bought together.</a:t>
            </a:r>
          </a:p>
          <a:p>
            <a:pPr>
              <a:lnSpc>
                <a:spcPct val="150000"/>
              </a:lnSpc>
            </a:pPr>
            <a:endParaRPr lang="en-US" sz="1400" dirty="0" smtClean="0"/>
          </a:p>
        </p:txBody>
      </p:sp>
    </p:spTree>
    <p:extLst>
      <p:ext uri="{BB962C8B-B14F-4D97-AF65-F5344CB8AC3E}">
        <p14:creationId xmlns:p14="http://schemas.microsoft.com/office/powerpoint/2010/main" val="18101409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fontScale="90000"/>
          </a:bodyPr>
          <a:lstStyle/>
          <a:p>
            <a:r>
              <a:rPr lang="en-US" sz="2800" dirty="0">
                <a:latin typeface="Algerian" panose="04020705040A02060702" pitchFamily="82" charset="0"/>
              </a:rPr>
              <a:t>5.</a:t>
            </a:r>
            <a:r>
              <a:rPr lang="en-US" dirty="0">
                <a:latin typeface="Algerian" panose="04020705040A02060702" pitchFamily="82" charset="0"/>
              </a:rPr>
              <a:t> </a:t>
            </a:r>
            <a:r>
              <a:rPr lang="en-US" sz="2800" dirty="0">
                <a:latin typeface="Algerian" panose="04020705040A02060702" pitchFamily="82" charset="0"/>
              </a:rPr>
              <a:t>MARKET BASKET </a:t>
            </a:r>
            <a:r>
              <a:rPr lang="en-US" sz="2800" dirty="0" smtClean="0">
                <a:latin typeface="Algerian" panose="04020705040A02060702" pitchFamily="82" charset="0"/>
              </a:rPr>
              <a:t>ANALYSIS – online sales</a:t>
            </a:r>
            <a:endParaRPr lang="en-US" sz="2800" dirty="0">
              <a:latin typeface="Algerian" panose="04020705040A02060702" pitchFamily="82" charset="0"/>
            </a:endParaRPr>
          </a:p>
        </p:txBody>
      </p:sp>
      <p:sp>
        <p:nvSpPr>
          <p:cNvPr id="5" name="TextBox 4"/>
          <p:cNvSpPr txBox="1"/>
          <p:nvPr/>
        </p:nvSpPr>
        <p:spPr>
          <a:xfrm>
            <a:off x="9718766" y="949234"/>
            <a:ext cx="2280624" cy="4339650"/>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dirty="0"/>
              <a:t>﻿﻿</a:t>
            </a:r>
            <a:r>
              <a:rPr lang="en-US" dirty="0" smtClean="0"/>
              <a:t>M</a:t>
            </a:r>
            <a:r>
              <a:rPr lang="en-US" sz="1400" dirty="0" smtClean="0"/>
              <a:t>ost Customer who bought Water Bottle – 30 oz. also bought Road Bottle Cage, Mountain Bottle Cage and Classic Vest Medium. These products can be arranged and marketed together due to their association to help with revenue generation and ultimately profit.</a:t>
            </a:r>
          </a:p>
        </p:txBody>
      </p:sp>
      <p:pic>
        <p:nvPicPr>
          <p:cNvPr id="3" name="Picture 2"/>
          <p:cNvPicPr>
            <a:picLocks noChangeAspect="1"/>
          </p:cNvPicPr>
          <p:nvPr/>
        </p:nvPicPr>
        <p:blipFill>
          <a:blip r:embed="rId2"/>
          <a:stretch>
            <a:fillRect/>
          </a:stretch>
        </p:blipFill>
        <p:spPr>
          <a:xfrm>
            <a:off x="984068" y="859729"/>
            <a:ext cx="8734698" cy="5366899"/>
          </a:xfrm>
          <a:prstGeom prst="rect">
            <a:avLst/>
          </a:prstGeom>
        </p:spPr>
      </p:pic>
    </p:spTree>
    <p:extLst>
      <p:ext uri="{BB962C8B-B14F-4D97-AF65-F5344CB8AC3E}">
        <p14:creationId xmlns:p14="http://schemas.microsoft.com/office/powerpoint/2010/main" val="37592081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5.</a:t>
            </a:r>
            <a:r>
              <a:rPr lang="en-US" dirty="0">
                <a:latin typeface="Algerian" panose="04020705040A02060702" pitchFamily="82" charset="0"/>
              </a:rPr>
              <a:t> </a:t>
            </a:r>
            <a:r>
              <a:rPr lang="en-US" sz="2800" dirty="0">
                <a:latin typeface="Algerian" panose="04020705040A02060702" pitchFamily="82" charset="0"/>
              </a:rPr>
              <a:t>MARKET BASKET </a:t>
            </a:r>
            <a:r>
              <a:rPr lang="en-US" sz="2800" dirty="0" smtClean="0">
                <a:latin typeface="Algerian" panose="04020705040A02060702" pitchFamily="82" charset="0"/>
              </a:rPr>
              <a:t>ANALYSIS</a:t>
            </a:r>
            <a:endParaRPr lang="en-US" sz="2800" dirty="0">
              <a:latin typeface="Algerian" panose="04020705040A02060702" pitchFamily="82" charset="0"/>
            </a:endParaRPr>
          </a:p>
        </p:txBody>
      </p:sp>
      <p:sp>
        <p:nvSpPr>
          <p:cNvPr id="5" name="TextBox 4"/>
          <p:cNvSpPr txBox="1"/>
          <p:nvPr/>
        </p:nvSpPr>
        <p:spPr>
          <a:xfrm>
            <a:off x="6792686" y="949234"/>
            <a:ext cx="5206704" cy="2077492"/>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dirty="0"/>
              <a:t>﻿﻿</a:t>
            </a:r>
            <a:r>
              <a:rPr lang="en-US" dirty="0" smtClean="0"/>
              <a:t>M</a:t>
            </a:r>
            <a:r>
              <a:rPr lang="en-US" sz="1400" dirty="0" smtClean="0"/>
              <a:t>ost Customer who bought </a:t>
            </a:r>
            <a:r>
              <a:rPr lang="en-US" sz="1400" dirty="0" smtClean="0"/>
              <a:t>Sport Helmet </a:t>
            </a:r>
            <a:r>
              <a:rPr lang="en-US" sz="1400" dirty="0" smtClean="0"/>
              <a:t>also bought </a:t>
            </a:r>
            <a:r>
              <a:rPr lang="en-US" sz="1400" dirty="0" smtClean="0"/>
              <a:t>Water bottle, Logo Jersey and AWC Logo cap. </a:t>
            </a:r>
            <a:r>
              <a:rPr lang="en-US" sz="1400" dirty="0" smtClean="0"/>
              <a:t>These products can be arranged and marketed together due to their association to help with revenue generation and ultimately profit.</a:t>
            </a:r>
          </a:p>
        </p:txBody>
      </p:sp>
      <p:pic>
        <p:nvPicPr>
          <p:cNvPr id="4" name="Picture 3"/>
          <p:cNvPicPr>
            <a:picLocks noChangeAspect="1"/>
          </p:cNvPicPr>
          <p:nvPr/>
        </p:nvPicPr>
        <p:blipFill>
          <a:blip r:embed="rId2"/>
          <a:stretch>
            <a:fillRect/>
          </a:stretch>
        </p:blipFill>
        <p:spPr>
          <a:xfrm>
            <a:off x="1324655" y="824048"/>
            <a:ext cx="5362575" cy="5759632"/>
          </a:xfrm>
          <a:prstGeom prst="rect">
            <a:avLst/>
          </a:prstGeom>
        </p:spPr>
      </p:pic>
    </p:spTree>
    <p:extLst>
      <p:ext uri="{BB962C8B-B14F-4D97-AF65-F5344CB8AC3E}">
        <p14:creationId xmlns:p14="http://schemas.microsoft.com/office/powerpoint/2010/main" val="688520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7" y="254967"/>
            <a:ext cx="10488885" cy="694267"/>
          </a:xfrm>
        </p:spPr>
        <p:txBody>
          <a:bodyPr>
            <a:normAutofit fontScale="90000"/>
          </a:bodyPr>
          <a:lstStyle/>
          <a:p>
            <a:r>
              <a:rPr lang="en-US" sz="2800" dirty="0">
                <a:latin typeface="Algerian" panose="04020705040A02060702" pitchFamily="82" charset="0"/>
              </a:rPr>
              <a:t>5.</a:t>
            </a:r>
            <a:r>
              <a:rPr lang="en-US" dirty="0">
                <a:latin typeface="Algerian" panose="04020705040A02060702" pitchFamily="82" charset="0"/>
              </a:rPr>
              <a:t> </a:t>
            </a:r>
            <a:r>
              <a:rPr lang="en-US" sz="2800" dirty="0">
                <a:latin typeface="Algerian" panose="04020705040A02060702" pitchFamily="82" charset="0"/>
              </a:rPr>
              <a:t>MARKET BASKET </a:t>
            </a:r>
            <a:r>
              <a:rPr lang="en-US" sz="2800" dirty="0" smtClean="0">
                <a:latin typeface="Algerian" panose="04020705040A02060702" pitchFamily="82" charset="0"/>
              </a:rPr>
              <a:t>ANALYSIS – cost benefit analysis - reseller</a:t>
            </a:r>
            <a:endParaRPr lang="en-US" sz="2800" dirty="0">
              <a:latin typeface="Algerian" panose="04020705040A02060702" pitchFamily="82" charset="0"/>
            </a:endParaRPr>
          </a:p>
        </p:txBody>
      </p:sp>
      <p:sp>
        <p:nvSpPr>
          <p:cNvPr id="5" name="TextBox 4"/>
          <p:cNvSpPr txBox="1"/>
          <p:nvPr/>
        </p:nvSpPr>
        <p:spPr>
          <a:xfrm>
            <a:off x="893218" y="949234"/>
            <a:ext cx="11019086" cy="4016484"/>
          </a:xfrm>
          <a:prstGeom prst="rect">
            <a:avLst/>
          </a:prstGeom>
          <a:noFill/>
        </p:spPr>
        <p:txBody>
          <a:bodyPr wrap="square" rtlCol="0">
            <a:spAutoFit/>
          </a:bodyPr>
          <a:lstStyle/>
          <a:p>
            <a:r>
              <a:rPr lang="en-US" sz="1200" dirty="0"/>
              <a:t>COMMENTS</a:t>
            </a:r>
            <a:r>
              <a:rPr lang="en-US" dirty="0" smtClean="0"/>
              <a:t>:</a:t>
            </a:r>
          </a:p>
          <a:p>
            <a:pPr marL="285750" indent="-285750">
              <a:lnSpc>
                <a:spcPct val="150000"/>
              </a:lnSpc>
              <a:buFont typeface="Arial" panose="020B0604020202020204" pitchFamily="34" charset="0"/>
              <a:buChar char="•"/>
            </a:pPr>
            <a:r>
              <a:rPr lang="en-US" dirty="0" smtClean="0"/>
              <a:t>﻿﻿</a:t>
            </a:r>
            <a:r>
              <a:rPr lang="en-US" sz="1400" dirty="0" smtClean="0"/>
              <a:t>Most customers who bought Mountain -300 Black ,44 also bought Mountain-300 Black 40, Mountain 300 Black 48 ,HL mountain Rear wheel, ML mountain  Rear Wheel and Full-Finger gloves L and M</a:t>
            </a:r>
          </a:p>
          <a:p>
            <a:pPr marL="285750" indent="-285750">
              <a:lnSpc>
                <a:spcPct val="150000"/>
              </a:lnSpc>
              <a:buFont typeface="Arial" panose="020B0604020202020204" pitchFamily="34" charset="0"/>
              <a:buChar char="•"/>
            </a:pPr>
            <a:r>
              <a:rPr lang="en-US" sz="1400" dirty="0"/>
              <a:t>The Revenue </a:t>
            </a:r>
            <a:r>
              <a:rPr lang="en-US" sz="1400" dirty="0" smtClean="0"/>
              <a:t>and profit increases:-</a:t>
            </a:r>
            <a:endParaRPr lang="en-US" sz="1400" dirty="0"/>
          </a:p>
          <a:p>
            <a:pPr marL="285750" indent="-285750">
              <a:lnSpc>
                <a:spcPct val="150000"/>
              </a:lnSpc>
              <a:buFont typeface="Arial" panose="020B0604020202020204" pitchFamily="34" charset="0"/>
              <a:buChar char="•"/>
            </a:pPr>
            <a:r>
              <a:rPr lang="en-US" sz="1400" dirty="0" smtClean="0"/>
              <a:t>If Mountain 300 Black 44 were bought alongside any of HL Mountain </a:t>
            </a:r>
            <a:r>
              <a:rPr lang="en-US" sz="1400" dirty="0"/>
              <a:t>Rear wheel, ML </a:t>
            </a:r>
            <a:r>
              <a:rPr lang="en-US" sz="1400" dirty="0" smtClean="0"/>
              <a:t>Mountain  </a:t>
            </a:r>
            <a:r>
              <a:rPr lang="en-US" sz="1400" dirty="0"/>
              <a:t>Rear Wheel and Full-Finger </a:t>
            </a:r>
            <a:r>
              <a:rPr lang="en-US" sz="1400" dirty="0" smtClean="0"/>
              <a:t>Gloves </a:t>
            </a:r>
            <a:r>
              <a:rPr lang="en-US" sz="1400" dirty="0"/>
              <a:t>L and </a:t>
            </a:r>
            <a:r>
              <a:rPr lang="en-US" sz="1400" dirty="0" smtClean="0"/>
              <a:t>M.</a:t>
            </a:r>
          </a:p>
          <a:p>
            <a:pPr marL="800100" lvl="1" indent="-342900">
              <a:lnSpc>
                <a:spcPct val="150000"/>
              </a:lnSpc>
              <a:buFont typeface="+mj-lt"/>
              <a:buAutoNum type="alphaLcPeriod"/>
            </a:pPr>
            <a:r>
              <a:rPr lang="en-US" sz="1400" dirty="0"/>
              <a:t>The Average profit of Mountain 300 Black ,44 </a:t>
            </a:r>
            <a:r>
              <a:rPr lang="en-US" sz="1400" dirty="0" smtClean="0"/>
              <a:t> </a:t>
            </a:r>
            <a:r>
              <a:rPr lang="en-US" sz="1400" dirty="0"/>
              <a:t>=  $162.37 </a:t>
            </a:r>
            <a:endParaRPr lang="en-US" sz="1400" dirty="0" smtClean="0"/>
          </a:p>
          <a:p>
            <a:pPr marL="800100" lvl="1" indent="-342900">
              <a:lnSpc>
                <a:spcPct val="150000"/>
              </a:lnSpc>
              <a:buFont typeface="+mj-lt"/>
              <a:buAutoNum type="alphaLcPeriod"/>
            </a:pPr>
            <a:r>
              <a:rPr lang="en-US" sz="1400" dirty="0" smtClean="0"/>
              <a:t>HL Mountain Rear 44 wheel has an average profit of $164.82, ML Mountain </a:t>
            </a:r>
            <a:r>
              <a:rPr lang="en-US" sz="1400" dirty="0"/>
              <a:t>R</a:t>
            </a:r>
            <a:r>
              <a:rPr lang="en-US" sz="1400" dirty="0" smtClean="0"/>
              <a:t>ear 44 wheel – $117.47 and Full-Finger Gloves L - $47.28.</a:t>
            </a:r>
          </a:p>
          <a:p>
            <a:pPr marL="800100" lvl="1" indent="-342900">
              <a:lnSpc>
                <a:spcPct val="150000"/>
              </a:lnSpc>
              <a:buFont typeface="+mj-lt"/>
              <a:buAutoNum type="alphaLcPeriod"/>
            </a:pPr>
            <a:r>
              <a:rPr lang="en-US" sz="1400" dirty="0" smtClean="0"/>
              <a:t>The Average profit of Mountain 300 Black ,44  and Full Finger Gloves </a:t>
            </a:r>
            <a:r>
              <a:rPr lang="en-US" sz="1400" dirty="0"/>
              <a:t> </a:t>
            </a:r>
            <a:r>
              <a:rPr lang="en-US" sz="1400" dirty="0" smtClean="0"/>
              <a:t>=  ($162.37 + $47.28 ) = $214.65</a:t>
            </a:r>
          </a:p>
          <a:p>
            <a:pPr marL="800100" lvl="1" indent="-342900">
              <a:lnSpc>
                <a:spcPct val="150000"/>
              </a:lnSpc>
              <a:buFont typeface="+mj-lt"/>
              <a:buAutoNum type="alphaLcPeriod"/>
            </a:pPr>
            <a:r>
              <a:rPr lang="en-US" sz="1400" dirty="0" smtClean="0"/>
              <a:t>Mountain 300 Black,44 and Mountain Rear Wheel = ($</a:t>
            </a:r>
            <a:r>
              <a:rPr lang="en-US" sz="1400" dirty="0"/>
              <a:t>162.37 + </a:t>
            </a:r>
            <a:r>
              <a:rPr lang="en-US" sz="1400" dirty="0" smtClean="0"/>
              <a:t>$117.47 </a:t>
            </a:r>
            <a:r>
              <a:rPr lang="en-US" sz="1400" dirty="0"/>
              <a:t>) = </a:t>
            </a:r>
            <a:r>
              <a:rPr lang="en-US" sz="1400" dirty="0" smtClean="0"/>
              <a:t>$279.84</a:t>
            </a:r>
          </a:p>
          <a:p>
            <a:pPr marL="342900" indent="-342900">
              <a:lnSpc>
                <a:spcPct val="150000"/>
              </a:lnSpc>
              <a:buFont typeface="Arial" panose="020B0604020202020204" pitchFamily="34" charset="0"/>
              <a:buChar char="•"/>
            </a:pPr>
            <a:r>
              <a:rPr lang="en-US" sz="1400" dirty="0" smtClean="0"/>
              <a:t>There is a 30% increase in profit compared between products in bullets ‘c’ and ‘d’ above.</a:t>
            </a:r>
            <a:endParaRPr lang="en-US" sz="1400" dirty="0"/>
          </a:p>
          <a:p>
            <a:pPr marL="342900" indent="-342900">
              <a:lnSpc>
                <a:spcPct val="150000"/>
              </a:lnSpc>
              <a:buFont typeface="Arial" panose="020B0604020202020204" pitchFamily="34" charset="0"/>
              <a:buChar char="•"/>
            </a:pPr>
            <a:r>
              <a:rPr lang="en-US" sz="1400" dirty="0" smtClean="0"/>
              <a:t>This application </a:t>
            </a:r>
            <a:r>
              <a:rPr lang="en-US" sz="1400" dirty="0"/>
              <a:t>is very useful in organizing a marketing scheme where previously bought products can be marketed together to suggest purchase to customers thereby increasing revenue generation and profit</a:t>
            </a:r>
            <a:r>
              <a:rPr lang="en-US" sz="1400" dirty="0" smtClean="0"/>
              <a:t>.</a:t>
            </a:r>
            <a:endParaRPr lang="en-US" sz="1400" dirty="0"/>
          </a:p>
        </p:txBody>
      </p:sp>
    </p:spTree>
    <p:extLst>
      <p:ext uri="{BB962C8B-B14F-4D97-AF65-F5344CB8AC3E}">
        <p14:creationId xmlns:p14="http://schemas.microsoft.com/office/powerpoint/2010/main" val="7023646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9165182" cy="694267"/>
          </a:xfrm>
        </p:spPr>
        <p:txBody>
          <a:bodyPr>
            <a:normAutofit fontScale="90000"/>
          </a:bodyPr>
          <a:lstStyle/>
          <a:p>
            <a:r>
              <a:rPr lang="en-US" sz="2800" dirty="0">
                <a:latin typeface="Algerian" panose="04020705040A02060702" pitchFamily="82" charset="0"/>
              </a:rPr>
              <a:t>5.</a:t>
            </a:r>
            <a:r>
              <a:rPr lang="en-US" dirty="0">
                <a:latin typeface="Algerian" panose="04020705040A02060702" pitchFamily="82" charset="0"/>
              </a:rPr>
              <a:t> </a:t>
            </a:r>
            <a:r>
              <a:rPr lang="en-US" sz="2800" dirty="0">
                <a:latin typeface="Algerian" panose="04020705040A02060702" pitchFamily="82" charset="0"/>
              </a:rPr>
              <a:t>MARKET BASKET </a:t>
            </a:r>
            <a:r>
              <a:rPr lang="en-US" sz="2800" dirty="0" smtClean="0">
                <a:latin typeface="Algerian" panose="04020705040A02060702" pitchFamily="82" charset="0"/>
              </a:rPr>
              <a:t>ANALYSIS </a:t>
            </a:r>
            <a:r>
              <a:rPr lang="en-US" sz="2800" dirty="0">
                <a:latin typeface="Algerian" panose="04020705040A02060702" pitchFamily="82" charset="0"/>
              </a:rPr>
              <a:t>- cost benefit analysis </a:t>
            </a:r>
            <a:endParaRPr lang="en-US" sz="2800" dirty="0">
              <a:latin typeface="Algerian" panose="04020705040A02060702" pitchFamily="82" charset="0"/>
            </a:endParaRPr>
          </a:p>
        </p:txBody>
      </p:sp>
      <p:sp>
        <p:nvSpPr>
          <p:cNvPr id="5" name="TextBox 4"/>
          <p:cNvSpPr txBox="1"/>
          <p:nvPr/>
        </p:nvSpPr>
        <p:spPr>
          <a:xfrm>
            <a:off x="7062651" y="949234"/>
            <a:ext cx="4936739" cy="4016484"/>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dirty="0"/>
              <a:t>﻿﻿</a:t>
            </a:r>
            <a:r>
              <a:rPr lang="en-US" dirty="0" smtClean="0"/>
              <a:t>M</a:t>
            </a:r>
            <a:r>
              <a:rPr lang="en-US" sz="1400" dirty="0" smtClean="0"/>
              <a:t>ost Customer who bought Water Bottle – 30 oz. also bought Road Bottle Cage, </a:t>
            </a:r>
            <a:r>
              <a:rPr lang="en-US" sz="1400" dirty="0" smtClean="0"/>
              <a:t>Sport Helmet 100 Black </a:t>
            </a:r>
            <a:r>
              <a:rPr lang="en-US" sz="1400" dirty="0" smtClean="0"/>
              <a:t>and </a:t>
            </a:r>
            <a:r>
              <a:rPr lang="en-US" sz="1400" dirty="0" smtClean="0"/>
              <a:t>AWC Logo cap. </a:t>
            </a:r>
          </a:p>
          <a:p>
            <a:pPr marL="285750" indent="-285750">
              <a:lnSpc>
                <a:spcPct val="150000"/>
              </a:lnSpc>
              <a:buFont typeface="Arial" panose="020B0604020202020204" pitchFamily="34" charset="0"/>
              <a:buChar char="•"/>
            </a:pPr>
            <a:r>
              <a:rPr lang="en-US" sz="1400" dirty="0" smtClean="0"/>
              <a:t>If a customer who wants to buy water bottle and AWC logo cap ends up buying Road Bottle cage as well due to the products being marketed together, the</a:t>
            </a:r>
            <a:r>
              <a:rPr lang="en-US" sz="1400" dirty="0" smtClean="0"/>
              <a:t> profit generated would be : $ 8.67 compared to $3.04 generated if only AWC Logo cap and Water bottle were bought. This is about 185% profit increase.</a:t>
            </a:r>
          </a:p>
          <a:p>
            <a:pPr marL="285750" indent="-285750">
              <a:lnSpc>
                <a:spcPct val="150000"/>
              </a:lnSpc>
              <a:buFont typeface="Arial" panose="020B0604020202020204" pitchFamily="34" charset="0"/>
              <a:buChar char="•"/>
            </a:pPr>
            <a:endParaRPr lang="en-US" sz="1400"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283" y="2510314"/>
            <a:ext cx="1162532" cy="1451719"/>
          </a:xfrm>
          <a:prstGeom prst="rect">
            <a:avLst/>
          </a:prstGeom>
        </p:spPr>
      </p:pic>
      <p:sp>
        <p:nvSpPr>
          <p:cNvPr id="8" name="Cross 7"/>
          <p:cNvSpPr/>
          <p:nvPr/>
        </p:nvSpPr>
        <p:spPr>
          <a:xfrm>
            <a:off x="2696114" y="3057647"/>
            <a:ext cx="290723" cy="357052"/>
          </a:xfrm>
          <a:prstGeom prst="plus">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339" y="1108421"/>
            <a:ext cx="1423963" cy="129757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136" y="2560140"/>
            <a:ext cx="1423963" cy="120342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3456" y="4161543"/>
            <a:ext cx="1437322" cy="1314995"/>
          </a:xfrm>
          <a:prstGeom prst="rect">
            <a:avLst/>
          </a:prstGeom>
        </p:spPr>
      </p:pic>
      <p:sp>
        <p:nvSpPr>
          <p:cNvPr id="12" name="TextBox 11"/>
          <p:cNvSpPr txBox="1"/>
          <p:nvPr/>
        </p:nvSpPr>
        <p:spPr>
          <a:xfrm>
            <a:off x="1255833" y="4161543"/>
            <a:ext cx="711431" cy="338554"/>
          </a:xfrm>
          <a:prstGeom prst="rect">
            <a:avLst/>
          </a:prstGeom>
          <a:noFill/>
        </p:spPr>
        <p:txBody>
          <a:bodyPr wrap="square" rtlCol="0">
            <a:spAutoFit/>
          </a:bodyPr>
          <a:lstStyle/>
          <a:p>
            <a:r>
              <a:rPr lang="en-US" sz="1600" dirty="0" smtClean="0"/>
              <a:t>$4.80</a:t>
            </a:r>
            <a:endParaRPr lang="en-US" sz="1600" dirty="0"/>
          </a:p>
        </p:txBody>
      </p:sp>
      <p:sp>
        <p:nvSpPr>
          <p:cNvPr id="13" name="TextBox 12"/>
          <p:cNvSpPr txBox="1"/>
          <p:nvPr/>
        </p:nvSpPr>
        <p:spPr>
          <a:xfrm>
            <a:off x="5061682" y="2992574"/>
            <a:ext cx="711431" cy="338554"/>
          </a:xfrm>
          <a:prstGeom prst="rect">
            <a:avLst/>
          </a:prstGeom>
          <a:noFill/>
        </p:spPr>
        <p:txBody>
          <a:bodyPr wrap="square" rtlCol="0">
            <a:spAutoFit/>
          </a:bodyPr>
          <a:lstStyle/>
          <a:p>
            <a:r>
              <a:rPr lang="en-US" sz="1600" dirty="0" smtClean="0"/>
              <a:t>$8.99</a:t>
            </a:r>
            <a:endParaRPr lang="en-US" sz="1600" dirty="0"/>
          </a:p>
        </p:txBody>
      </p:sp>
      <p:sp>
        <p:nvSpPr>
          <p:cNvPr id="14" name="TextBox 13"/>
          <p:cNvSpPr txBox="1"/>
          <p:nvPr/>
        </p:nvSpPr>
        <p:spPr>
          <a:xfrm>
            <a:off x="5061681" y="4649763"/>
            <a:ext cx="842730" cy="338554"/>
          </a:xfrm>
          <a:prstGeom prst="rect">
            <a:avLst/>
          </a:prstGeom>
          <a:noFill/>
        </p:spPr>
        <p:txBody>
          <a:bodyPr wrap="square" rtlCol="0">
            <a:spAutoFit/>
          </a:bodyPr>
          <a:lstStyle/>
          <a:p>
            <a:r>
              <a:rPr lang="en-US" sz="1600" dirty="0" smtClean="0"/>
              <a:t>$30.45</a:t>
            </a:r>
            <a:endParaRPr lang="en-US" sz="1600" dirty="0"/>
          </a:p>
        </p:txBody>
      </p:sp>
      <p:sp>
        <p:nvSpPr>
          <p:cNvPr id="15" name="TextBox 14"/>
          <p:cNvSpPr txBox="1"/>
          <p:nvPr/>
        </p:nvSpPr>
        <p:spPr>
          <a:xfrm>
            <a:off x="5061681" y="1494923"/>
            <a:ext cx="711431" cy="338554"/>
          </a:xfrm>
          <a:prstGeom prst="rect">
            <a:avLst/>
          </a:prstGeom>
          <a:noFill/>
        </p:spPr>
        <p:txBody>
          <a:bodyPr wrap="square" rtlCol="0">
            <a:spAutoFit/>
          </a:bodyPr>
          <a:lstStyle/>
          <a:p>
            <a:r>
              <a:rPr lang="en-US" sz="1600" dirty="0" smtClean="0"/>
              <a:t>$7.67</a:t>
            </a:r>
            <a:endParaRPr lang="en-US" sz="1600" dirty="0"/>
          </a:p>
        </p:txBody>
      </p:sp>
      <p:sp>
        <p:nvSpPr>
          <p:cNvPr id="16" name="TextBox 15"/>
          <p:cNvSpPr txBox="1"/>
          <p:nvPr/>
        </p:nvSpPr>
        <p:spPr>
          <a:xfrm>
            <a:off x="5061680" y="1769777"/>
            <a:ext cx="1887760" cy="338554"/>
          </a:xfrm>
          <a:prstGeom prst="rect">
            <a:avLst/>
          </a:prstGeom>
          <a:noFill/>
        </p:spPr>
        <p:txBody>
          <a:bodyPr wrap="square" rtlCol="0">
            <a:spAutoFit/>
          </a:bodyPr>
          <a:lstStyle/>
          <a:p>
            <a:r>
              <a:rPr lang="en-US" sz="1600" dirty="0" smtClean="0"/>
              <a:t>-$0.36 avg. profit</a:t>
            </a:r>
            <a:endParaRPr lang="en-US" sz="1600" dirty="0"/>
          </a:p>
        </p:txBody>
      </p:sp>
      <p:sp>
        <p:nvSpPr>
          <p:cNvPr id="17" name="TextBox 16"/>
          <p:cNvSpPr txBox="1"/>
          <p:nvPr/>
        </p:nvSpPr>
        <p:spPr>
          <a:xfrm>
            <a:off x="5061680" y="3257689"/>
            <a:ext cx="1887760" cy="338554"/>
          </a:xfrm>
          <a:prstGeom prst="rect">
            <a:avLst/>
          </a:prstGeom>
          <a:noFill/>
        </p:spPr>
        <p:txBody>
          <a:bodyPr wrap="square" rtlCol="0">
            <a:spAutoFit/>
          </a:bodyPr>
          <a:lstStyle/>
          <a:p>
            <a:r>
              <a:rPr lang="en-US" sz="1600" dirty="0" smtClean="0"/>
              <a:t>$5.63 avg. profit</a:t>
            </a:r>
            <a:endParaRPr lang="en-US" sz="1600" dirty="0"/>
          </a:p>
        </p:txBody>
      </p:sp>
      <p:sp>
        <p:nvSpPr>
          <p:cNvPr id="18" name="TextBox 17"/>
          <p:cNvSpPr txBox="1"/>
          <p:nvPr/>
        </p:nvSpPr>
        <p:spPr>
          <a:xfrm>
            <a:off x="5035554" y="4988317"/>
            <a:ext cx="1887760" cy="338554"/>
          </a:xfrm>
          <a:prstGeom prst="rect">
            <a:avLst/>
          </a:prstGeom>
          <a:noFill/>
        </p:spPr>
        <p:txBody>
          <a:bodyPr wrap="square" rtlCol="0">
            <a:spAutoFit/>
          </a:bodyPr>
          <a:lstStyle/>
          <a:p>
            <a:r>
              <a:rPr lang="en-US" sz="1600" dirty="0" smtClean="0"/>
              <a:t>$24.85 avg. profit</a:t>
            </a:r>
            <a:endParaRPr lang="en-US" sz="1600" dirty="0"/>
          </a:p>
        </p:txBody>
      </p:sp>
      <p:sp>
        <p:nvSpPr>
          <p:cNvPr id="19" name="TextBox 18"/>
          <p:cNvSpPr txBox="1"/>
          <p:nvPr/>
        </p:nvSpPr>
        <p:spPr>
          <a:xfrm>
            <a:off x="1182012" y="4480486"/>
            <a:ext cx="1887760" cy="338554"/>
          </a:xfrm>
          <a:prstGeom prst="rect">
            <a:avLst/>
          </a:prstGeom>
          <a:noFill/>
        </p:spPr>
        <p:txBody>
          <a:bodyPr wrap="square" rtlCol="0">
            <a:spAutoFit/>
          </a:bodyPr>
          <a:lstStyle/>
          <a:p>
            <a:r>
              <a:rPr lang="en-US" sz="1600" dirty="0" smtClean="0"/>
              <a:t>$3.4 avg. profit</a:t>
            </a:r>
            <a:endParaRPr lang="en-US" sz="1600" dirty="0"/>
          </a:p>
        </p:txBody>
      </p:sp>
    </p:spTree>
    <p:extLst>
      <p:ext uri="{BB962C8B-B14F-4D97-AF65-F5344CB8AC3E}">
        <p14:creationId xmlns:p14="http://schemas.microsoft.com/office/powerpoint/2010/main" val="37607862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smtClean="0">
                <a:latin typeface="Algerian" panose="04020705040A02060702" pitchFamily="82" charset="0"/>
              </a:rPr>
              <a:t>6. </a:t>
            </a:r>
            <a:r>
              <a:rPr lang="en-US" sz="2800" dirty="0" smtClean="0">
                <a:latin typeface="Algerian" panose="04020705040A02060702" pitchFamily="82" charset="0"/>
              </a:rPr>
              <a:t>0   Forecasting </a:t>
            </a:r>
            <a:r>
              <a:rPr lang="en-US" sz="2800" dirty="0" smtClean="0">
                <a:latin typeface="Algerian" panose="04020705040A02060702" pitchFamily="82" charset="0"/>
              </a:rPr>
              <a:t>revenue </a:t>
            </a:r>
            <a:r>
              <a:rPr lang="en-US" sz="2800" dirty="0" smtClean="0">
                <a:latin typeface="Algerian" panose="04020705040A02060702" pitchFamily="82" charset="0"/>
              </a:rPr>
              <a:t>(</a:t>
            </a:r>
            <a:r>
              <a:rPr lang="en-US" sz="2800" dirty="0" smtClean="0">
                <a:latin typeface="Algerian" panose="04020705040A02060702" pitchFamily="82" charset="0"/>
              </a:rPr>
              <a:t>5 years</a:t>
            </a:r>
            <a:r>
              <a:rPr lang="en-US" sz="2800" dirty="0" smtClean="0">
                <a:latin typeface="Algerian" panose="04020705040A02060702" pitchFamily="82" charset="0"/>
              </a:rPr>
              <a:t>)</a:t>
            </a:r>
            <a:endParaRPr lang="en-US" sz="2800" dirty="0">
              <a:latin typeface="Algerian" panose="04020705040A02060702" pitchFamily="82"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457" y="949235"/>
            <a:ext cx="9056914" cy="4815840"/>
          </a:xfrm>
          <a:prstGeom prst="rect">
            <a:avLst/>
          </a:prstGeom>
        </p:spPr>
      </p:pic>
    </p:spTree>
    <p:extLst>
      <p:ext uri="{BB962C8B-B14F-4D97-AF65-F5344CB8AC3E}">
        <p14:creationId xmlns:p14="http://schemas.microsoft.com/office/powerpoint/2010/main" val="464478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6.0</a:t>
            </a:r>
            <a:r>
              <a:rPr lang="en-US" dirty="0">
                <a:latin typeface="Algerian" panose="04020705040A02060702" pitchFamily="82" charset="0"/>
              </a:rPr>
              <a:t> </a:t>
            </a:r>
            <a:r>
              <a:rPr lang="en-US" sz="2800" dirty="0">
                <a:latin typeface="Algerian" panose="04020705040A02060702" pitchFamily="82" charset="0"/>
              </a:rPr>
              <a:t>forecast – ONLINE SALES</a:t>
            </a:r>
          </a:p>
        </p:txBody>
      </p:sp>
      <p:sp>
        <p:nvSpPr>
          <p:cNvPr id="5" name="TextBox 4"/>
          <p:cNvSpPr txBox="1"/>
          <p:nvPr/>
        </p:nvSpPr>
        <p:spPr>
          <a:xfrm>
            <a:off x="9381329" y="745228"/>
            <a:ext cx="2574679" cy="4016484"/>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dirty="0"/>
              <a:t>﻿</a:t>
            </a:r>
            <a:r>
              <a:rPr lang="en-US" sz="1400" dirty="0" smtClean="0"/>
              <a:t>Although, revenue predicted for Australia is </a:t>
            </a:r>
            <a:r>
              <a:rPr lang="en-US" sz="1400" dirty="0"/>
              <a:t>all-time  quarterly peak of $</a:t>
            </a:r>
            <a:r>
              <a:rPr lang="en-US" sz="1400" dirty="0" smtClean="0"/>
              <a:t>2.49m, </a:t>
            </a:r>
            <a:r>
              <a:rPr lang="en-US" sz="1400" dirty="0"/>
              <a:t>about </a:t>
            </a:r>
            <a:r>
              <a:rPr lang="en-US" sz="1400" dirty="0" smtClean="0"/>
              <a:t>98% </a:t>
            </a:r>
            <a:r>
              <a:rPr lang="en-US" sz="1400" dirty="0"/>
              <a:t>increase from the highest revenue </a:t>
            </a:r>
            <a:r>
              <a:rPr lang="en-US" sz="1400" dirty="0" smtClean="0"/>
              <a:t> </a:t>
            </a:r>
            <a:r>
              <a:rPr lang="en-US" sz="1400" dirty="0"/>
              <a:t>generated </a:t>
            </a:r>
            <a:r>
              <a:rPr lang="en-US" sz="1400" dirty="0" smtClean="0"/>
              <a:t>YOY.</a:t>
            </a:r>
          </a:p>
          <a:p>
            <a:pPr marL="285750" indent="-285750">
              <a:lnSpc>
                <a:spcPct val="150000"/>
              </a:lnSpc>
              <a:buFont typeface="Arial" panose="020B0604020202020204" pitchFamily="34" charset="0"/>
              <a:buChar char="•"/>
            </a:pPr>
            <a:r>
              <a:rPr lang="en-US" sz="1400" dirty="0" smtClean="0"/>
              <a:t>Canada with $608k is predicted to do better with an increase of 109% compared to its YOY peak revenue generated.</a:t>
            </a:r>
            <a:endParaRPr lang="en-US" sz="1400" dirty="0"/>
          </a:p>
        </p:txBody>
      </p:sp>
      <p:graphicFrame>
        <p:nvGraphicFramePr>
          <p:cNvPr id="9" name="Chart 8">
            <a:extLst>
              <a:ext uri="{FF2B5EF4-FFF2-40B4-BE49-F238E27FC236}">
                <a16:creationId xmlns:a16="http://schemas.microsoft.com/office/drawing/2014/main" id="{653E9CD7-BE97-F999-3927-B77732AFA676}"/>
              </a:ext>
            </a:extLst>
          </p:cNvPr>
          <p:cNvGraphicFramePr>
            <a:graphicFrameLocks/>
          </p:cNvGraphicFramePr>
          <p:nvPr>
            <p:extLst>
              <p:ext uri="{D42A27DB-BD31-4B8C-83A1-F6EECF244321}">
                <p14:modId xmlns:p14="http://schemas.microsoft.com/office/powerpoint/2010/main" val="584032899"/>
              </p:ext>
            </p:extLst>
          </p:nvPr>
        </p:nvGraphicFramePr>
        <p:xfrm>
          <a:off x="1045030" y="848943"/>
          <a:ext cx="8336300" cy="569119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169150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fontScale="90000"/>
          </a:bodyPr>
          <a:lstStyle/>
          <a:p>
            <a:r>
              <a:rPr lang="en-US" sz="2800" dirty="0" smtClean="0">
                <a:latin typeface="Algerian" panose="04020705040A02060702" pitchFamily="82" charset="0"/>
              </a:rPr>
              <a:t>3.1.1</a:t>
            </a:r>
            <a:r>
              <a:rPr lang="en-US" dirty="0" smtClean="0">
                <a:latin typeface="Algerian" panose="04020705040A02060702" pitchFamily="82" charset="0"/>
              </a:rPr>
              <a:t> </a:t>
            </a:r>
            <a:r>
              <a:rPr lang="en-US" sz="2800" dirty="0" smtClean="0">
                <a:latin typeface="Algerian" panose="04020705040A02060702" pitchFamily="82" charset="0"/>
              </a:rPr>
              <a:t>Sales channels FINANCIAL summary</a:t>
            </a:r>
            <a:endParaRPr lang="en-US" sz="2800" dirty="0">
              <a:latin typeface="Algerian" panose="04020705040A02060702" pitchFamily="82" charset="0"/>
            </a:endParaRPr>
          </a:p>
        </p:txBody>
      </p:sp>
      <p:sp>
        <p:nvSpPr>
          <p:cNvPr id="11" name="TextBox 10"/>
          <p:cNvSpPr txBox="1"/>
          <p:nvPr/>
        </p:nvSpPr>
        <p:spPr>
          <a:xfrm>
            <a:off x="1088572" y="4868091"/>
            <a:ext cx="10057813" cy="800219"/>
          </a:xfrm>
          <a:prstGeom prst="rect">
            <a:avLst/>
          </a:prstGeom>
          <a:noFill/>
        </p:spPr>
        <p:txBody>
          <a:bodyPr wrap="square" rtlCol="0">
            <a:spAutoFit/>
          </a:bodyPr>
          <a:lstStyle/>
          <a:p>
            <a:r>
              <a:rPr lang="en-US" sz="1200" dirty="0"/>
              <a:t>COMMENTS</a:t>
            </a:r>
            <a:r>
              <a:rPr lang="en-US" dirty="0"/>
              <a:t>:</a:t>
            </a:r>
          </a:p>
          <a:p>
            <a:pPr marL="285750" indent="-285750">
              <a:buFont typeface="Arial" panose="020B0604020202020204" pitchFamily="34" charset="0"/>
              <a:buChar char="•"/>
            </a:pPr>
            <a:r>
              <a:rPr lang="en-US" sz="1400" dirty="0" smtClean="0"/>
              <a:t>Although the Reseller sales generated a revenue of $80.49m,Online </a:t>
            </a:r>
            <a:r>
              <a:rPr lang="en-US" sz="1400" dirty="0"/>
              <a:t>sales </a:t>
            </a:r>
            <a:r>
              <a:rPr lang="en-US" sz="1400" dirty="0" smtClean="0"/>
              <a:t>with a revenue of $29.36m generated more profit with more numbers of customers.</a:t>
            </a:r>
            <a:endParaRPr lang="en-US" sz="1400" dirty="0"/>
          </a:p>
        </p:txBody>
      </p:sp>
      <p:sp>
        <p:nvSpPr>
          <p:cNvPr id="7" name="TextBox 6"/>
          <p:cNvSpPr txBox="1"/>
          <p:nvPr/>
        </p:nvSpPr>
        <p:spPr>
          <a:xfrm>
            <a:off x="3130322" y="1021809"/>
            <a:ext cx="2263276" cy="307777"/>
          </a:xfrm>
          <a:prstGeom prst="rect">
            <a:avLst/>
          </a:prstGeom>
          <a:noFill/>
        </p:spPr>
        <p:txBody>
          <a:bodyPr wrap="square" rtlCol="0">
            <a:spAutoFit/>
          </a:bodyPr>
          <a:lstStyle/>
          <a:p>
            <a:r>
              <a:rPr lang="en-US" sz="1400" dirty="0" smtClean="0"/>
              <a:t>RESELLER SALES</a:t>
            </a:r>
            <a:endParaRPr lang="en-US" sz="1400" dirty="0"/>
          </a:p>
        </p:txBody>
      </p:sp>
      <p:sp>
        <p:nvSpPr>
          <p:cNvPr id="12" name="TextBox 11"/>
          <p:cNvSpPr txBox="1"/>
          <p:nvPr/>
        </p:nvSpPr>
        <p:spPr>
          <a:xfrm>
            <a:off x="8369938" y="1060999"/>
            <a:ext cx="2186260" cy="307777"/>
          </a:xfrm>
          <a:prstGeom prst="rect">
            <a:avLst/>
          </a:prstGeom>
          <a:noFill/>
        </p:spPr>
        <p:txBody>
          <a:bodyPr wrap="square" rtlCol="0">
            <a:spAutoFit/>
          </a:bodyPr>
          <a:lstStyle/>
          <a:p>
            <a:r>
              <a:rPr lang="en-US" sz="1400" dirty="0" smtClean="0"/>
              <a:t>ONLINE SALES </a:t>
            </a:r>
            <a:endParaRPr lang="en-US" sz="1400" dirty="0"/>
          </a:p>
        </p:txBody>
      </p:sp>
      <p:pic>
        <p:nvPicPr>
          <p:cNvPr id="3" name="Picture 2"/>
          <p:cNvPicPr>
            <a:picLocks noChangeAspect="1"/>
          </p:cNvPicPr>
          <p:nvPr/>
        </p:nvPicPr>
        <p:blipFill>
          <a:blip r:embed="rId2"/>
          <a:stretch>
            <a:fillRect/>
          </a:stretch>
        </p:blipFill>
        <p:spPr>
          <a:xfrm>
            <a:off x="6487886" y="1441888"/>
            <a:ext cx="5469872" cy="3006661"/>
          </a:xfrm>
          <a:prstGeom prst="rect">
            <a:avLst/>
          </a:prstGeom>
        </p:spPr>
      </p:pic>
      <p:pic>
        <p:nvPicPr>
          <p:cNvPr id="4" name="Picture 3"/>
          <p:cNvPicPr>
            <a:picLocks noChangeAspect="1"/>
          </p:cNvPicPr>
          <p:nvPr/>
        </p:nvPicPr>
        <p:blipFill>
          <a:blip r:embed="rId3"/>
          <a:stretch>
            <a:fillRect/>
          </a:stretch>
        </p:blipFill>
        <p:spPr>
          <a:xfrm>
            <a:off x="1088572" y="1402162"/>
            <a:ext cx="5207725" cy="3085578"/>
          </a:xfrm>
          <a:prstGeom prst="rect">
            <a:avLst/>
          </a:prstGeom>
        </p:spPr>
      </p:pic>
    </p:spTree>
    <p:extLst>
      <p:ext uri="{BB962C8B-B14F-4D97-AF65-F5344CB8AC3E}">
        <p14:creationId xmlns:p14="http://schemas.microsoft.com/office/powerpoint/2010/main" val="27785876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36760" y="246258"/>
            <a:ext cx="7608756" cy="694267"/>
          </a:xfrm>
        </p:spPr>
        <p:txBody>
          <a:bodyPr>
            <a:normAutofit/>
          </a:bodyPr>
          <a:lstStyle/>
          <a:p>
            <a:r>
              <a:rPr lang="en-US" sz="2800" dirty="0">
                <a:latin typeface="Algerian" panose="04020705040A02060702" pitchFamily="82" charset="0"/>
              </a:rPr>
              <a:t>6.</a:t>
            </a:r>
            <a:r>
              <a:rPr lang="en-US" dirty="0">
                <a:latin typeface="Algerian" panose="04020705040A02060702" pitchFamily="82" charset="0"/>
              </a:rPr>
              <a:t> </a:t>
            </a:r>
            <a:r>
              <a:rPr lang="en-US" sz="2800" dirty="0">
                <a:latin typeface="Algerian" panose="04020705040A02060702" pitchFamily="82" charset="0"/>
              </a:rPr>
              <a:t>FORECASTING – ONLINE SALES</a:t>
            </a:r>
          </a:p>
        </p:txBody>
      </p:sp>
      <p:sp>
        <p:nvSpPr>
          <p:cNvPr id="5" name="TextBox 4"/>
          <p:cNvSpPr txBox="1"/>
          <p:nvPr/>
        </p:nvSpPr>
        <p:spPr>
          <a:xfrm>
            <a:off x="9309009" y="1210275"/>
            <a:ext cx="2611756" cy="4662815"/>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dirty="0"/>
              <a:t>﻿﻿</a:t>
            </a:r>
            <a:r>
              <a:rPr lang="en-US" sz="1400" dirty="0"/>
              <a:t>The revenues generated in Germany, United Kingdom and France followed a similar pattern, with the UK  leading with $574k in Q1 2014.</a:t>
            </a:r>
          </a:p>
          <a:p>
            <a:pPr marL="285750" indent="-285750">
              <a:lnSpc>
                <a:spcPct val="150000"/>
              </a:lnSpc>
              <a:buFont typeface="Arial" panose="020B0604020202020204" pitchFamily="34" charset="0"/>
              <a:buChar char="•"/>
            </a:pPr>
            <a:r>
              <a:rPr lang="en-US" sz="1400" dirty="0"/>
              <a:t>The 5-years forecast also showed similar upward trend with about 150% increase at Q4 2019 when compared with the highest actual generated revenue in Q1 2014.</a:t>
            </a:r>
          </a:p>
        </p:txBody>
      </p:sp>
      <p:graphicFrame>
        <p:nvGraphicFramePr>
          <p:cNvPr id="7" name="Chart 6">
            <a:extLst>
              <a:ext uri="{FF2B5EF4-FFF2-40B4-BE49-F238E27FC236}">
                <a16:creationId xmlns:a16="http://schemas.microsoft.com/office/drawing/2014/main" id="{00000000-0008-0000-0500-000002000000}"/>
              </a:ext>
            </a:extLst>
          </p:cNvPr>
          <p:cNvGraphicFramePr>
            <a:graphicFrameLocks/>
          </p:cNvGraphicFramePr>
          <p:nvPr>
            <p:extLst>
              <p:ext uri="{D42A27DB-BD31-4B8C-83A1-F6EECF244321}">
                <p14:modId xmlns:p14="http://schemas.microsoft.com/office/powerpoint/2010/main" val="1066922703"/>
              </p:ext>
            </p:extLst>
          </p:nvPr>
        </p:nvGraphicFramePr>
        <p:xfrm>
          <a:off x="1005840" y="800100"/>
          <a:ext cx="8303169" cy="53492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32442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6.0</a:t>
            </a:r>
            <a:r>
              <a:rPr lang="en-US" dirty="0">
                <a:latin typeface="Algerian" panose="04020705040A02060702" pitchFamily="82" charset="0"/>
              </a:rPr>
              <a:t> </a:t>
            </a:r>
            <a:r>
              <a:rPr lang="en-US" sz="2800" dirty="0">
                <a:latin typeface="Algerian" panose="04020705040A02060702" pitchFamily="82" charset="0"/>
              </a:rPr>
              <a:t>FORECASTING – ONLINE SALES</a:t>
            </a:r>
          </a:p>
        </p:txBody>
      </p:sp>
      <p:sp>
        <p:nvSpPr>
          <p:cNvPr id="5" name="TextBox 4"/>
          <p:cNvSpPr txBox="1"/>
          <p:nvPr/>
        </p:nvSpPr>
        <p:spPr>
          <a:xfrm>
            <a:off x="8801100" y="1239891"/>
            <a:ext cx="3068684" cy="272382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dirty="0"/>
              <a:t>﻿﻿</a:t>
            </a:r>
            <a:r>
              <a:rPr lang="en-US" sz="1400" dirty="0" smtClean="0"/>
              <a:t>Both regions predicted an improvement in revenue.</a:t>
            </a:r>
          </a:p>
          <a:p>
            <a:pPr marL="285750" indent="-285750">
              <a:lnSpc>
                <a:spcPct val="150000"/>
              </a:lnSpc>
              <a:buFont typeface="Arial" panose="020B0604020202020204" pitchFamily="34" charset="0"/>
              <a:buChar char="•"/>
            </a:pPr>
            <a:r>
              <a:rPr lang="en-US" sz="1400" dirty="0" smtClean="0"/>
              <a:t>Northwest with 166% and Southeast with 193% higher than maximum actual generated revenue in the first 4 years.</a:t>
            </a:r>
            <a:endParaRPr lang="en-US" sz="1400" dirty="0"/>
          </a:p>
        </p:txBody>
      </p:sp>
      <p:graphicFrame>
        <p:nvGraphicFramePr>
          <p:cNvPr id="7" name="Chart 6">
            <a:extLst>
              <a:ext uri="{FF2B5EF4-FFF2-40B4-BE49-F238E27FC236}">
                <a16:creationId xmlns:a16="http://schemas.microsoft.com/office/drawing/2014/main" id="{00000000-0008-0000-0500-000002000000}"/>
              </a:ext>
            </a:extLst>
          </p:cNvPr>
          <p:cNvGraphicFramePr>
            <a:graphicFrameLocks/>
          </p:cNvGraphicFramePr>
          <p:nvPr>
            <p:extLst>
              <p:ext uri="{D42A27DB-BD31-4B8C-83A1-F6EECF244321}">
                <p14:modId xmlns:p14="http://schemas.microsoft.com/office/powerpoint/2010/main" val="1004859635"/>
              </p:ext>
            </p:extLst>
          </p:nvPr>
        </p:nvGraphicFramePr>
        <p:xfrm>
          <a:off x="692467" y="891540"/>
          <a:ext cx="8040053" cy="51130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999412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6.</a:t>
            </a:r>
            <a:r>
              <a:rPr lang="en-US" dirty="0">
                <a:latin typeface="Algerian" panose="04020705040A02060702" pitchFamily="82" charset="0"/>
              </a:rPr>
              <a:t> </a:t>
            </a:r>
            <a:r>
              <a:rPr lang="en-US" sz="2800" dirty="0">
                <a:latin typeface="Algerian" panose="04020705040A02060702" pitchFamily="82" charset="0"/>
              </a:rPr>
              <a:t>FORECASTING – </a:t>
            </a:r>
            <a:r>
              <a:rPr lang="en-US" sz="2800" dirty="0" smtClean="0">
                <a:latin typeface="Algerian" panose="04020705040A02060702" pitchFamily="82" charset="0"/>
              </a:rPr>
              <a:t>RESELLER </a:t>
            </a:r>
            <a:r>
              <a:rPr lang="en-US" sz="2800" dirty="0">
                <a:latin typeface="Algerian" panose="04020705040A02060702" pitchFamily="82" charset="0"/>
              </a:rPr>
              <a:t>SALES</a:t>
            </a:r>
          </a:p>
        </p:txBody>
      </p:sp>
      <p:sp>
        <p:nvSpPr>
          <p:cNvPr id="5" name="TextBox 4"/>
          <p:cNvSpPr txBox="1"/>
          <p:nvPr/>
        </p:nvSpPr>
        <p:spPr>
          <a:xfrm>
            <a:off x="9035394" y="923117"/>
            <a:ext cx="2891247" cy="2077492"/>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dirty="0"/>
              <a:t>﻿﻿</a:t>
            </a:r>
            <a:r>
              <a:rPr lang="en-US" sz="1400" dirty="0"/>
              <a:t>F</a:t>
            </a:r>
            <a:r>
              <a:rPr lang="en-US" sz="1400" dirty="0" smtClean="0"/>
              <a:t>orecast shows </a:t>
            </a:r>
            <a:r>
              <a:rPr lang="en-US" sz="1400" dirty="0"/>
              <a:t>an upward trend through the </a:t>
            </a:r>
            <a:r>
              <a:rPr lang="en-US" sz="1400" dirty="0" smtClean="0"/>
              <a:t>years.</a:t>
            </a:r>
          </a:p>
          <a:p>
            <a:pPr marL="285750" indent="-285750">
              <a:lnSpc>
                <a:spcPct val="150000"/>
              </a:lnSpc>
              <a:buFont typeface="Arial" panose="020B0604020202020204" pitchFamily="34" charset="0"/>
              <a:buChar char="•"/>
            </a:pPr>
            <a:r>
              <a:rPr lang="en-US" sz="1400" dirty="0" smtClean="0"/>
              <a:t>Maximum forecast revenue of 64.8% above the actual revenue was predicted in Q3 2013.</a:t>
            </a:r>
            <a:endParaRPr lang="en-US" sz="1400" dirty="0"/>
          </a:p>
        </p:txBody>
      </p:sp>
      <p:graphicFrame>
        <p:nvGraphicFramePr>
          <p:cNvPr id="6" name="Chart 5">
            <a:extLst>
              <a:ext uri="{FF2B5EF4-FFF2-40B4-BE49-F238E27FC236}">
                <a16:creationId xmlns:a16="http://schemas.microsoft.com/office/drawing/2014/main" id="{653E9CD7-BE97-F999-3927-B77732AFA676}"/>
              </a:ext>
            </a:extLst>
          </p:cNvPr>
          <p:cNvGraphicFramePr>
            <a:graphicFrameLocks/>
          </p:cNvGraphicFramePr>
          <p:nvPr>
            <p:extLst>
              <p:ext uri="{D42A27DB-BD31-4B8C-83A1-F6EECF244321}">
                <p14:modId xmlns:p14="http://schemas.microsoft.com/office/powerpoint/2010/main" val="3314707302"/>
              </p:ext>
            </p:extLst>
          </p:nvPr>
        </p:nvGraphicFramePr>
        <p:xfrm>
          <a:off x="1242865" y="949234"/>
          <a:ext cx="7464859" cy="51620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44384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6.0</a:t>
            </a:r>
            <a:r>
              <a:rPr lang="en-US" dirty="0">
                <a:latin typeface="Algerian" panose="04020705040A02060702" pitchFamily="82" charset="0"/>
              </a:rPr>
              <a:t> </a:t>
            </a:r>
            <a:r>
              <a:rPr lang="en-US" sz="2800" dirty="0">
                <a:latin typeface="Algerian" panose="04020705040A02060702" pitchFamily="82" charset="0"/>
              </a:rPr>
              <a:t>forecast – RESELLER SALES</a:t>
            </a:r>
          </a:p>
        </p:txBody>
      </p:sp>
      <p:sp>
        <p:nvSpPr>
          <p:cNvPr id="5" name="TextBox 4"/>
          <p:cNvSpPr txBox="1"/>
          <p:nvPr/>
        </p:nvSpPr>
        <p:spPr>
          <a:xfrm>
            <a:off x="8934860" y="1088571"/>
            <a:ext cx="3051401" cy="337015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dirty="0"/>
              <a:t>﻿</a:t>
            </a:r>
            <a:r>
              <a:rPr lang="en-US" sz="1400" dirty="0" smtClean="0"/>
              <a:t>Northwest forecast generated a maximum revenue of $1,640,334 about 7.6% higher than the actual maximum generated($1.529,208).</a:t>
            </a:r>
          </a:p>
          <a:p>
            <a:pPr marL="285750" indent="-285750">
              <a:lnSpc>
                <a:spcPct val="150000"/>
              </a:lnSpc>
              <a:buFont typeface="Arial" panose="020B0604020202020204" pitchFamily="34" charset="0"/>
              <a:buChar char="•"/>
            </a:pPr>
            <a:r>
              <a:rPr lang="en-US" sz="1400" dirty="0" smtClean="0"/>
              <a:t>Northeast region had maximum </a:t>
            </a:r>
            <a:r>
              <a:rPr lang="en-US" sz="1400" dirty="0"/>
              <a:t>f</a:t>
            </a:r>
            <a:r>
              <a:rPr lang="en-US" sz="1400" dirty="0" smtClean="0"/>
              <a:t>orecast revenue as 12.8% less compared to maximum actual revenue($919,818.06)</a:t>
            </a:r>
            <a:endParaRPr lang="en-US" sz="1400" dirty="0"/>
          </a:p>
        </p:txBody>
      </p:sp>
      <p:graphicFrame>
        <p:nvGraphicFramePr>
          <p:cNvPr id="6" name="Chart 5">
            <a:extLst>
              <a:ext uri="{FF2B5EF4-FFF2-40B4-BE49-F238E27FC236}">
                <a16:creationId xmlns:a16="http://schemas.microsoft.com/office/drawing/2014/main" id="{00000000-0008-0000-0500-000002000000}"/>
              </a:ext>
            </a:extLst>
          </p:cNvPr>
          <p:cNvGraphicFramePr>
            <a:graphicFrameLocks/>
          </p:cNvGraphicFramePr>
          <p:nvPr>
            <p:extLst>
              <p:ext uri="{D42A27DB-BD31-4B8C-83A1-F6EECF244321}">
                <p14:modId xmlns:p14="http://schemas.microsoft.com/office/powerpoint/2010/main" val="2622344915"/>
              </p:ext>
            </p:extLst>
          </p:nvPr>
        </p:nvGraphicFramePr>
        <p:xfrm>
          <a:off x="799965" y="891540"/>
          <a:ext cx="7795261" cy="50139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09134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6.0</a:t>
            </a:r>
            <a:r>
              <a:rPr lang="en-US" dirty="0">
                <a:latin typeface="Algerian" panose="04020705040A02060702" pitchFamily="82" charset="0"/>
              </a:rPr>
              <a:t> </a:t>
            </a:r>
            <a:r>
              <a:rPr lang="en-US" sz="2800" dirty="0">
                <a:latin typeface="Algerian" panose="04020705040A02060702" pitchFamily="82" charset="0"/>
              </a:rPr>
              <a:t>forecast – RESELLER SALES</a:t>
            </a:r>
          </a:p>
        </p:txBody>
      </p:sp>
      <p:sp>
        <p:nvSpPr>
          <p:cNvPr id="5" name="TextBox 4"/>
          <p:cNvSpPr txBox="1"/>
          <p:nvPr/>
        </p:nvSpPr>
        <p:spPr>
          <a:xfrm>
            <a:off x="9119769" y="853538"/>
            <a:ext cx="2772593" cy="2723823"/>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dirty="0"/>
              <a:t>﻿﻿</a:t>
            </a:r>
            <a:r>
              <a:rPr lang="en-US" sz="1400" dirty="0"/>
              <a:t>The </a:t>
            </a:r>
            <a:r>
              <a:rPr lang="en-US" sz="1400" dirty="0" smtClean="0"/>
              <a:t>forecast </a:t>
            </a:r>
            <a:r>
              <a:rPr lang="en-US" sz="1400" dirty="0"/>
              <a:t>shows </a:t>
            </a:r>
            <a:r>
              <a:rPr lang="en-US" sz="1400" dirty="0" smtClean="0"/>
              <a:t>an improvement in revenue seasonally .</a:t>
            </a:r>
          </a:p>
          <a:p>
            <a:pPr marL="285750" indent="-285750">
              <a:lnSpc>
                <a:spcPct val="150000"/>
              </a:lnSpc>
              <a:buFont typeface="Arial" panose="020B0604020202020204" pitchFamily="34" charset="0"/>
              <a:buChar char="•"/>
            </a:pPr>
            <a:r>
              <a:rPr lang="en-US" sz="1400" dirty="0" smtClean="0"/>
              <a:t>The maximum forecasted revenue was 5.6% less than maximum actual generated revenue (Q1,2012).</a:t>
            </a:r>
            <a:endParaRPr lang="en-US" sz="1400" dirty="0"/>
          </a:p>
        </p:txBody>
      </p:sp>
      <p:graphicFrame>
        <p:nvGraphicFramePr>
          <p:cNvPr id="6" name="Chart 5">
            <a:extLst>
              <a:ext uri="{FF2B5EF4-FFF2-40B4-BE49-F238E27FC236}">
                <a16:creationId xmlns:a16="http://schemas.microsoft.com/office/drawing/2014/main" id="{653E9CD7-BE97-F999-3927-B77732AFA676}"/>
              </a:ext>
            </a:extLst>
          </p:cNvPr>
          <p:cNvGraphicFramePr>
            <a:graphicFrameLocks/>
          </p:cNvGraphicFramePr>
          <p:nvPr>
            <p:extLst>
              <p:ext uri="{D42A27DB-BD31-4B8C-83A1-F6EECF244321}">
                <p14:modId xmlns:p14="http://schemas.microsoft.com/office/powerpoint/2010/main" val="2370061109"/>
              </p:ext>
            </p:extLst>
          </p:nvPr>
        </p:nvGraphicFramePr>
        <p:xfrm>
          <a:off x="1197710" y="949234"/>
          <a:ext cx="7755790" cy="49181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41621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800" dirty="0">
                <a:latin typeface="Algerian" panose="04020705040A02060702" pitchFamily="82" charset="0"/>
              </a:rPr>
              <a:t>6.0</a:t>
            </a:r>
            <a:r>
              <a:rPr lang="en-US" dirty="0">
                <a:latin typeface="Algerian" panose="04020705040A02060702" pitchFamily="82" charset="0"/>
              </a:rPr>
              <a:t> </a:t>
            </a:r>
            <a:r>
              <a:rPr lang="en-US" sz="2800" dirty="0">
                <a:latin typeface="Algerian" panose="04020705040A02060702" pitchFamily="82" charset="0"/>
              </a:rPr>
              <a:t>forecast – RESELLER SALES</a:t>
            </a:r>
          </a:p>
        </p:txBody>
      </p:sp>
      <p:sp>
        <p:nvSpPr>
          <p:cNvPr id="5" name="TextBox 4"/>
          <p:cNvSpPr txBox="1"/>
          <p:nvPr/>
        </p:nvSpPr>
        <p:spPr>
          <a:xfrm>
            <a:off x="8630195" y="602100"/>
            <a:ext cx="3405052" cy="2400657"/>
          </a:xfrm>
          <a:prstGeom prst="rect">
            <a:avLst/>
          </a:prstGeom>
          <a:noFill/>
        </p:spPr>
        <p:txBody>
          <a:bodyPr wrap="square" rtlCol="0">
            <a:spAutoFit/>
          </a:bodyPr>
          <a:lstStyle/>
          <a:p>
            <a:r>
              <a:rPr lang="en-US" sz="1200" dirty="0"/>
              <a:t>COMMENTS</a:t>
            </a:r>
            <a:r>
              <a:rPr lang="en-US" dirty="0"/>
              <a:t>:</a:t>
            </a:r>
          </a:p>
          <a:p>
            <a:pPr marL="285750" indent="-285750">
              <a:lnSpc>
                <a:spcPct val="150000"/>
              </a:lnSpc>
              <a:buFont typeface="Arial" panose="020B0604020202020204" pitchFamily="34" charset="0"/>
              <a:buChar char="•"/>
            </a:pPr>
            <a:r>
              <a:rPr lang="en-US" dirty="0"/>
              <a:t>﻿﻿</a:t>
            </a:r>
            <a:r>
              <a:rPr lang="en-US" sz="1400" dirty="0"/>
              <a:t>Southwest region had an all-time high of $2.2m in Q3 </a:t>
            </a:r>
            <a:r>
              <a:rPr lang="en-US" sz="1400" dirty="0" smtClean="0"/>
              <a:t>2012. </a:t>
            </a:r>
            <a:r>
              <a:rPr lang="en-US" sz="1400" dirty="0"/>
              <a:t>Its 5-years forecast showed no value as high.</a:t>
            </a:r>
          </a:p>
          <a:p>
            <a:pPr marL="285750" indent="-285750">
              <a:lnSpc>
                <a:spcPct val="150000"/>
              </a:lnSpc>
              <a:buFont typeface="Arial" panose="020B0604020202020204" pitchFamily="34" charset="0"/>
              <a:buChar char="•"/>
            </a:pPr>
            <a:r>
              <a:rPr lang="en-US" sz="1400" dirty="0"/>
              <a:t>Southeast forecast showed a </a:t>
            </a:r>
            <a:r>
              <a:rPr lang="en-US" sz="1400" dirty="0" smtClean="0"/>
              <a:t>continuous decline </a:t>
            </a:r>
            <a:r>
              <a:rPr lang="en-US" sz="1400" dirty="0"/>
              <a:t>in </a:t>
            </a:r>
            <a:r>
              <a:rPr lang="en-US" sz="1400" dirty="0" smtClean="0"/>
              <a:t>revenue.</a:t>
            </a:r>
            <a:endParaRPr lang="en-US" sz="1400" dirty="0"/>
          </a:p>
        </p:txBody>
      </p:sp>
      <p:graphicFrame>
        <p:nvGraphicFramePr>
          <p:cNvPr id="6" name="Chart 5">
            <a:extLst>
              <a:ext uri="{FF2B5EF4-FFF2-40B4-BE49-F238E27FC236}">
                <a16:creationId xmlns:a16="http://schemas.microsoft.com/office/drawing/2014/main" id="{00000000-0008-0000-0500-000002000000}"/>
              </a:ext>
            </a:extLst>
          </p:cNvPr>
          <p:cNvGraphicFramePr>
            <a:graphicFrameLocks/>
          </p:cNvGraphicFramePr>
          <p:nvPr>
            <p:extLst>
              <p:ext uri="{D42A27DB-BD31-4B8C-83A1-F6EECF244321}">
                <p14:modId xmlns:p14="http://schemas.microsoft.com/office/powerpoint/2010/main" val="1701738794"/>
              </p:ext>
            </p:extLst>
          </p:nvPr>
        </p:nvGraphicFramePr>
        <p:xfrm>
          <a:off x="706713" y="949234"/>
          <a:ext cx="7795261" cy="50139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439715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185299"/>
            <a:ext cx="7608756" cy="694267"/>
          </a:xfrm>
        </p:spPr>
        <p:txBody>
          <a:bodyPr>
            <a:normAutofit/>
          </a:bodyPr>
          <a:lstStyle/>
          <a:p>
            <a:r>
              <a:rPr lang="en-US" sz="2800" dirty="0">
                <a:latin typeface="Algerian" panose="04020705040A02060702" pitchFamily="82" charset="0"/>
              </a:rPr>
              <a:t>6.0</a:t>
            </a:r>
            <a:r>
              <a:rPr lang="en-US" dirty="0">
                <a:latin typeface="Algerian" panose="04020705040A02060702" pitchFamily="82" charset="0"/>
              </a:rPr>
              <a:t> </a:t>
            </a:r>
            <a:r>
              <a:rPr lang="en-US" sz="2800" dirty="0" smtClean="0">
                <a:latin typeface="Algerian" panose="04020705040A02060702" pitchFamily="82" charset="0"/>
              </a:rPr>
              <a:t> </a:t>
            </a:r>
            <a:r>
              <a:rPr lang="en-US" sz="2800" dirty="0" smtClean="0">
                <a:latin typeface="Algerian" panose="04020705040A02060702" pitchFamily="82" charset="0"/>
              </a:rPr>
              <a:t>forecasting - summary</a:t>
            </a:r>
            <a:endParaRPr lang="en-US" sz="2800" dirty="0">
              <a:latin typeface="Algerian" panose="04020705040A02060702" pitchFamily="82" charset="0"/>
            </a:endParaRPr>
          </a:p>
        </p:txBody>
      </p:sp>
      <p:sp>
        <p:nvSpPr>
          <p:cNvPr id="5" name="TextBox 4"/>
          <p:cNvSpPr txBox="1"/>
          <p:nvPr/>
        </p:nvSpPr>
        <p:spPr>
          <a:xfrm>
            <a:off x="893218" y="757646"/>
            <a:ext cx="11107193" cy="5632311"/>
          </a:xfrm>
          <a:prstGeom prst="rect">
            <a:avLst/>
          </a:prstGeom>
          <a:noFill/>
        </p:spPr>
        <p:txBody>
          <a:bodyPr wrap="square" rtlCol="0">
            <a:spAutoFit/>
          </a:bodyPr>
          <a:lstStyle/>
          <a:p>
            <a:r>
              <a:rPr lang="en-US" sz="1400" b="1" dirty="0" smtClean="0"/>
              <a:t>Online </a:t>
            </a:r>
            <a:r>
              <a:rPr lang="en-US" b="1" dirty="0" smtClean="0"/>
              <a:t>:</a:t>
            </a:r>
            <a:endParaRPr lang="en-US" b="1" dirty="0"/>
          </a:p>
          <a:p>
            <a:pPr marL="285750" indent="-285750">
              <a:lnSpc>
                <a:spcPct val="150000"/>
              </a:lnSpc>
              <a:buFont typeface="Arial" panose="020B0604020202020204" pitchFamily="34" charset="0"/>
              <a:buChar char="•"/>
            </a:pPr>
            <a:r>
              <a:rPr lang="en-US" dirty="0"/>
              <a:t>﻿</a:t>
            </a:r>
            <a:r>
              <a:rPr lang="en-US" sz="1400" dirty="0" smtClean="0"/>
              <a:t>Although, revenue predicted for Australia is </a:t>
            </a:r>
            <a:r>
              <a:rPr lang="en-US" sz="1400" dirty="0" smtClean="0"/>
              <a:t>all-time </a:t>
            </a:r>
            <a:r>
              <a:rPr lang="en-US" sz="1400" dirty="0"/>
              <a:t>peak of $</a:t>
            </a:r>
            <a:r>
              <a:rPr lang="en-US" sz="1400" dirty="0" smtClean="0"/>
              <a:t>2.49m, </a:t>
            </a:r>
            <a:r>
              <a:rPr lang="en-US" sz="1400" dirty="0"/>
              <a:t>about </a:t>
            </a:r>
            <a:r>
              <a:rPr lang="en-US" sz="1400" dirty="0" smtClean="0"/>
              <a:t>98% </a:t>
            </a:r>
            <a:r>
              <a:rPr lang="en-US" sz="1400" dirty="0"/>
              <a:t>increase from the highest revenue </a:t>
            </a:r>
            <a:r>
              <a:rPr lang="en-US" sz="1400" dirty="0" smtClean="0"/>
              <a:t> </a:t>
            </a:r>
            <a:r>
              <a:rPr lang="en-US" sz="1400" dirty="0"/>
              <a:t>generated </a:t>
            </a:r>
            <a:r>
              <a:rPr lang="en-US" sz="1400" dirty="0" smtClean="0"/>
              <a:t>YOY.</a:t>
            </a:r>
          </a:p>
          <a:p>
            <a:pPr marL="285750" indent="-285750">
              <a:lnSpc>
                <a:spcPct val="150000"/>
              </a:lnSpc>
              <a:buFont typeface="Arial" panose="020B0604020202020204" pitchFamily="34" charset="0"/>
              <a:buChar char="•"/>
            </a:pPr>
            <a:r>
              <a:rPr lang="en-US" sz="1400" dirty="0" smtClean="0"/>
              <a:t>Canada with $608k is predicted to do better with an increase of 109% compared to </a:t>
            </a:r>
            <a:r>
              <a:rPr lang="en-US" sz="1400" dirty="0" smtClean="0"/>
              <a:t>its peak actual revenue </a:t>
            </a:r>
            <a:r>
              <a:rPr lang="en-US" sz="1400" dirty="0" smtClean="0"/>
              <a:t>generated</a:t>
            </a:r>
            <a:r>
              <a:rPr lang="en-US" sz="1400" dirty="0" smtClean="0"/>
              <a:t>.</a:t>
            </a:r>
          </a:p>
          <a:p>
            <a:pPr marL="285750" indent="-285750">
              <a:lnSpc>
                <a:spcPct val="150000"/>
              </a:lnSpc>
              <a:buFont typeface="Arial" panose="020B0604020202020204" pitchFamily="34" charset="0"/>
              <a:buChar char="•"/>
            </a:pPr>
            <a:r>
              <a:rPr lang="en-US" sz="1400" dirty="0"/>
              <a:t>The revenues generated in Germany, United Kingdom and France followed </a:t>
            </a:r>
            <a:r>
              <a:rPr lang="en-US" sz="1400" dirty="0" smtClean="0"/>
              <a:t>similar </a:t>
            </a:r>
            <a:r>
              <a:rPr lang="en-US" sz="1400" dirty="0"/>
              <a:t>pattern, with the UK  </a:t>
            </a:r>
            <a:r>
              <a:rPr lang="en-US" sz="1400" dirty="0" smtClean="0"/>
              <a:t>leading. </a:t>
            </a:r>
            <a:r>
              <a:rPr lang="en-US" sz="1400" dirty="0"/>
              <a:t>in Q1 </a:t>
            </a:r>
            <a:r>
              <a:rPr lang="en-US" sz="1400" dirty="0" smtClean="0"/>
              <a:t>2014. The </a:t>
            </a:r>
            <a:r>
              <a:rPr lang="en-US" sz="1400" dirty="0"/>
              <a:t>5-years forecast also showed similar upward trend with about 150% increase at Q4 2019 when compared with the highest actual generated revenue in Q1 2014</a:t>
            </a:r>
            <a:r>
              <a:rPr lang="en-US" sz="1400" dirty="0" smtClean="0"/>
              <a:t>.</a:t>
            </a:r>
          </a:p>
          <a:p>
            <a:pPr marL="285750" indent="-285750">
              <a:lnSpc>
                <a:spcPct val="150000"/>
              </a:lnSpc>
              <a:buFont typeface="Arial" panose="020B0604020202020204" pitchFamily="34" charset="0"/>
              <a:buChar char="•"/>
            </a:pPr>
            <a:r>
              <a:rPr lang="en-US" sz="1400" dirty="0"/>
              <a:t>Both Northwest </a:t>
            </a:r>
            <a:r>
              <a:rPr lang="en-US" sz="1400" dirty="0" smtClean="0"/>
              <a:t>and Southeast regions </a:t>
            </a:r>
            <a:r>
              <a:rPr lang="en-US" sz="1400" dirty="0"/>
              <a:t>predicted an improvement in </a:t>
            </a:r>
            <a:r>
              <a:rPr lang="en-US" sz="1400" dirty="0" smtClean="0"/>
              <a:t>revenue </a:t>
            </a:r>
            <a:r>
              <a:rPr lang="en-US" sz="1400" dirty="0"/>
              <a:t>with 166% and </a:t>
            </a:r>
            <a:r>
              <a:rPr lang="en-US" sz="1400" dirty="0" smtClean="0"/>
              <a:t>193</a:t>
            </a:r>
            <a:r>
              <a:rPr lang="en-US" sz="1400" dirty="0"/>
              <a:t>% higher than maximum actual generated revenue in the first 4 years</a:t>
            </a:r>
            <a:r>
              <a:rPr lang="en-US" sz="1400" dirty="0" smtClean="0"/>
              <a:t>.</a:t>
            </a:r>
          </a:p>
          <a:p>
            <a:pPr>
              <a:lnSpc>
                <a:spcPct val="150000"/>
              </a:lnSpc>
            </a:pPr>
            <a:r>
              <a:rPr lang="en-US" sz="1400" b="1" dirty="0" smtClean="0"/>
              <a:t>Reseller:</a:t>
            </a:r>
          </a:p>
          <a:p>
            <a:pPr marL="285750" indent="-285750">
              <a:lnSpc>
                <a:spcPct val="150000"/>
              </a:lnSpc>
              <a:buFont typeface="Arial" panose="020B0604020202020204" pitchFamily="34" charset="0"/>
              <a:buChar char="•"/>
            </a:pPr>
            <a:r>
              <a:rPr lang="en-US" sz="1400" dirty="0" smtClean="0"/>
              <a:t>Canada 5 years </a:t>
            </a:r>
            <a:r>
              <a:rPr lang="en-US" sz="1400" dirty="0"/>
              <a:t>﻿﻿Forecast shows an upward trend through the years.</a:t>
            </a:r>
          </a:p>
          <a:p>
            <a:pPr marL="285750" indent="-285750">
              <a:lnSpc>
                <a:spcPct val="150000"/>
              </a:lnSpc>
              <a:buFont typeface="Arial" panose="020B0604020202020204" pitchFamily="34" charset="0"/>
              <a:buChar char="•"/>
            </a:pPr>
            <a:r>
              <a:rPr lang="en-US" sz="1400" dirty="0"/>
              <a:t>Maximum forecast revenue of 64.8% above the actual revenue was predicted in Q3 2013</a:t>
            </a:r>
            <a:r>
              <a:rPr lang="en-US" sz="1400" dirty="0" smtClean="0"/>
              <a:t>.</a:t>
            </a:r>
          </a:p>
          <a:p>
            <a:pPr marL="285750" indent="-285750">
              <a:lnSpc>
                <a:spcPct val="150000"/>
              </a:lnSpc>
              <a:buFont typeface="Arial" panose="020B0604020202020204" pitchFamily="34" charset="0"/>
              <a:buChar char="•"/>
            </a:pPr>
            <a:r>
              <a:rPr lang="en-US" sz="1400" dirty="0"/>
              <a:t>Northwest forecast generated a maximum revenue </a:t>
            </a:r>
            <a:r>
              <a:rPr lang="en-US" sz="1400" dirty="0" smtClean="0"/>
              <a:t>of </a:t>
            </a:r>
            <a:r>
              <a:rPr lang="en-US" sz="1400" dirty="0"/>
              <a:t>7.6% higher than the actual maximum generated($1.529,208).</a:t>
            </a:r>
          </a:p>
          <a:p>
            <a:pPr marL="285750" indent="-285750">
              <a:lnSpc>
                <a:spcPct val="150000"/>
              </a:lnSpc>
              <a:buFont typeface="Arial" panose="020B0604020202020204" pitchFamily="34" charset="0"/>
              <a:buChar char="•"/>
            </a:pPr>
            <a:r>
              <a:rPr lang="en-US" sz="1400" dirty="0"/>
              <a:t>Northeast region had maximum forecast revenue as 12.8% less compared to maximum actual revenue($919,818.06</a:t>
            </a:r>
            <a:r>
              <a:rPr lang="en-US" sz="1400" dirty="0" smtClean="0"/>
              <a:t>)</a:t>
            </a:r>
          </a:p>
          <a:p>
            <a:pPr marL="285750" indent="-285750">
              <a:lnSpc>
                <a:spcPct val="150000"/>
              </a:lnSpc>
              <a:buFont typeface="Arial" panose="020B0604020202020204" pitchFamily="34" charset="0"/>
              <a:buChar char="•"/>
            </a:pPr>
            <a:r>
              <a:rPr lang="en-US" sz="1400" dirty="0"/>
              <a:t>The forecast </a:t>
            </a:r>
            <a:r>
              <a:rPr lang="en-US" sz="1400" dirty="0" smtClean="0"/>
              <a:t>for Central Region shows </a:t>
            </a:r>
            <a:r>
              <a:rPr lang="en-US" sz="1400" dirty="0"/>
              <a:t>an improvement in revenue seasonally </a:t>
            </a:r>
            <a:r>
              <a:rPr lang="en-US" sz="1400" dirty="0" smtClean="0"/>
              <a:t>.</a:t>
            </a:r>
          </a:p>
          <a:p>
            <a:pPr marL="285750" indent="-285750">
              <a:lnSpc>
                <a:spcPct val="150000"/>
              </a:lnSpc>
              <a:buFont typeface="Arial" panose="020B0604020202020204" pitchFamily="34" charset="0"/>
              <a:buChar char="•"/>
            </a:pPr>
            <a:r>
              <a:rPr lang="en-US" sz="1400" dirty="0"/>
              <a:t>﻿﻿Southwest region had an all-time high of $2.2m in Q3 2012. Its 5-years forecast showed no value as high.</a:t>
            </a:r>
          </a:p>
          <a:p>
            <a:pPr marL="285750" indent="-285750">
              <a:lnSpc>
                <a:spcPct val="150000"/>
              </a:lnSpc>
              <a:buFont typeface="Arial" panose="020B0604020202020204" pitchFamily="34" charset="0"/>
              <a:buChar char="•"/>
            </a:pPr>
            <a:r>
              <a:rPr lang="en-US" sz="1400" dirty="0"/>
              <a:t>Southeast forecast showed a continuous decline in </a:t>
            </a:r>
            <a:r>
              <a:rPr lang="en-US" sz="1400" dirty="0" smtClean="0"/>
              <a:t>revenue.</a:t>
            </a:r>
            <a:endParaRPr lang="en-US" sz="1400" dirty="0"/>
          </a:p>
        </p:txBody>
      </p:sp>
    </p:spTree>
    <p:extLst>
      <p:ext uri="{BB962C8B-B14F-4D97-AF65-F5344CB8AC3E}">
        <p14:creationId xmlns:p14="http://schemas.microsoft.com/office/powerpoint/2010/main" val="9283833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559" y="1428206"/>
            <a:ext cx="8866269" cy="3544388"/>
          </a:xfrm>
          <a:prstGeom prst="rect">
            <a:avLst/>
          </a:prstGeom>
        </p:spPr>
      </p:pic>
    </p:spTree>
    <p:extLst>
      <p:ext uri="{BB962C8B-B14F-4D97-AF65-F5344CB8AC3E}">
        <p14:creationId xmlns:p14="http://schemas.microsoft.com/office/powerpoint/2010/main" val="30363073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25150"/>
            <a:ext cx="7608756" cy="694267"/>
          </a:xfrm>
        </p:spPr>
        <p:txBody>
          <a:bodyPr>
            <a:normAutofit/>
          </a:bodyPr>
          <a:lstStyle/>
          <a:p>
            <a:r>
              <a:rPr lang="en-US" sz="2800" dirty="0" smtClean="0">
                <a:latin typeface="Algerian" panose="04020705040A02060702" pitchFamily="82" charset="0"/>
              </a:rPr>
              <a:t>7. Conclusion </a:t>
            </a:r>
            <a:endParaRPr lang="en-US" sz="2800" dirty="0">
              <a:latin typeface="Algerian" panose="04020705040A02060702" pitchFamily="82" charset="0"/>
            </a:endParaRPr>
          </a:p>
        </p:txBody>
      </p:sp>
      <p:sp>
        <p:nvSpPr>
          <p:cNvPr id="4" name="TextBox 3"/>
          <p:cNvSpPr txBox="1"/>
          <p:nvPr/>
        </p:nvSpPr>
        <p:spPr>
          <a:xfrm>
            <a:off x="1103243" y="840639"/>
            <a:ext cx="10932004"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smtClean="0"/>
              <a:t>There </a:t>
            </a:r>
            <a:r>
              <a:rPr lang="en-US" sz="1600" dirty="0"/>
              <a:t>is shift from the reseller channel towards the online sales </a:t>
            </a:r>
            <a:r>
              <a:rPr lang="en-US" sz="1600" dirty="0" smtClean="0"/>
              <a:t>channel</a:t>
            </a:r>
            <a:r>
              <a:rPr lang="en-US" sz="1600" dirty="0"/>
              <a:t> </a:t>
            </a:r>
            <a:r>
              <a:rPr lang="en-US" sz="1600" dirty="0" smtClean="0"/>
              <a:t>between 2013 and Q2 2014</a:t>
            </a:r>
          </a:p>
          <a:p>
            <a:pPr marL="285750" indent="-285750">
              <a:lnSpc>
                <a:spcPct val="150000"/>
              </a:lnSpc>
              <a:buFont typeface="Arial" panose="020B0604020202020204" pitchFamily="34" charset="0"/>
              <a:buChar char="•"/>
            </a:pPr>
            <a:r>
              <a:rPr lang="en-US" sz="1600" dirty="0"/>
              <a:t>The Bike market has experienced the highest sales so far with 33% followed by clothing with 26% of total sales.</a:t>
            </a:r>
          </a:p>
          <a:p>
            <a:pPr marL="285750" indent="-285750">
              <a:lnSpc>
                <a:spcPct val="150000"/>
              </a:lnSpc>
              <a:buFont typeface="Arial" panose="020B0604020202020204" pitchFamily="34" charset="0"/>
              <a:buChar char="•"/>
            </a:pPr>
            <a:r>
              <a:rPr lang="en-US" sz="1600" dirty="0"/>
              <a:t>Online sales channel represented 25% of total sales with the reseller sales accounting for the remaining 75%.</a:t>
            </a:r>
          </a:p>
          <a:p>
            <a:pPr marL="285750" indent="-285750">
              <a:lnSpc>
                <a:spcPct val="150000"/>
              </a:lnSpc>
              <a:buFont typeface="Arial" panose="020B0604020202020204" pitchFamily="34" charset="0"/>
              <a:buChar char="•"/>
            </a:pPr>
            <a:r>
              <a:rPr lang="en-US" sz="1600" dirty="0"/>
              <a:t>Product category “accessories” accounted for the most online sales within this 4 year business period in </a:t>
            </a:r>
            <a:r>
              <a:rPr lang="en-US" sz="1600" dirty="0" smtClean="0"/>
              <a:t>view</a:t>
            </a:r>
          </a:p>
          <a:p>
            <a:pPr marL="285750" indent="-285750">
              <a:lnSpc>
                <a:spcPct val="150000"/>
              </a:lnSpc>
              <a:buFont typeface="Arial" panose="020B0604020202020204" pitchFamily="34" charset="0"/>
              <a:buChar char="•"/>
            </a:pPr>
            <a:r>
              <a:rPr lang="en-US" sz="1600" dirty="0"/>
              <a:t>The product Price influenced the volume of </a:t>
            </a:r>
            <a:r>
              <a:rPr lang="en-US" sz="1600" dirty="0" smtClean="0"/>
              <a:t>Purchases </a:t>
            </a:r>
            <a:r>
              <a:rPr lang="en-US" sz="1600" dirty="0"/>
              <a:t>for both married and single customers than all other sales reasons</a:t>
            </a:r>
            <a:r>
              <a:rPr lang="en-US" sz="1600" dirty="0" smtClean="0"/>
              <a:t>.</a:t>
            </a:r>
          </a:p>
          <a:p>
            <a:pPr marL="285750" indent="-285750">
              <a:lnSpc>
                <a:spcPct val="150000"/>
              </a:lnSpc>
              <a:buFont typeface="Arial" panose="020B0604020202020204" pitchFamily="34" charset="0"/>
              <a:buChar char="•"/>
            </a:pPr>
            <a:r>
              <a:rPr lang="en-US" sz="1600" dirty="0" smtClean="0"/>
              <a:t>There is no significant change in customer Demography over the 4 year sales period.</a:t>
            </a:r>
            <a:endParaRPr lang="en-US" sz="1600" dirty="0"/>
          </a:p>
          <a:p>
            <a:pPr marL="285750" indent="-285750">
              <a:lnSpc>
                <a:spcPct val="150000"/>
              </a:lnSpc>
              <a:buFont typeface="Arial" panose="020B0604020202020204" pitchFamily="34" charset="0"/>
              <a:buChar char="•"/>
            </a:pPr>
            <a:r>
              <a:rPr lang="en-US" sz="1600" dirty="0"/>
              <a:t>﻿﻿Southwest region had an all-time high of $2.2m in Q3 2012 before taking a decline in revenue between Q4 2013 and Q2 2014. Its 5-years forecast showed no value as high.</a:t>
            </a:r>
          </a:p>
          <a:p>
            <a:pPr marL="285750" indent="-285750">
              <a:lnSpc>
                <a:spcPct val="150000"/>
              </a:lnSpc>
              <a:buFont typeface="Arial" panose="020B0604020202020204" pitchFamily="34" charset="0"/>
              <a:buChar char="•"/>
            </a:pPr>
            <a:r>
              <a:rPr lang="en-US" sz="1600" dirty="0"/>
              <a:t>Southeast forecast showed a gradual decline in revenue to an all-time low of about $14.6k </a:t>
            </a:r>
          </a:p>
        </p:txBody>
      </p:sp>
    </p:spTree>
    <p:extLst>
      <p:ext uri="{BB962C8B-B14F-4D97-AF65-F5344CB8AC3E}">
        <p14:creationId xmlns:p14="http://schemas.microsoft.com/office/powerpoint/2010/main" val="29420006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25150"/>
            <a:ext cx="7608756" cy="694267"/>
          </a:xfrm>
        </p:spPr>
        <p:txBody>
          <a:bodyPr>
            <a:normAutofit/>
          </a:bodyPr>
          <a:lstStyle/>
          <a:p>
            <a:r>
              <a:rPr lang="en-US" sz="2800" dirty="0" smtClean="0">
                <a:latin typeface="Algerian" panose="04020705040A02060702" pitchFamily="82" charset="0"/>
              </a:rPr>
              <a:t>8. </a:t>
            </a:r>
            <a:r>
              <a:rPr lang="en-US" sz="2800" dirty="0" err="1" smtClean="0">
                <a:latin typeface="Algerian" panose="04020705040A02060702" pitchFamily="82" charset="0"/>
              </a:rPr>
              <a:t>Ahg</a:t>
            </a:r>
            <a:r>
              <a:rPr lang="en-US" sz="2800" dirty="0" smtClean="0">
                <a:latin typeface="Algerian" panose="04020705040A02060702" pitchFamily="82" charset="0"/>
              </a:rPr>
              <a:t> strategy</a:t>
            </a:r>
            <a:endParaRPr lang="en-US" sz="2800" dirty="0">
              <a:latin typeface="Algerian" panose="04020705040A02060702" pitchFamily="82" charset="0"/>
            </a:endParaRPr>
          </a:p>
        </p:txBody>
      </p:sp>
      <p:graphicFrame>
        <p:nvGraphicFramePr>
          <p:cNvPr id="3" name="Diagram 2"/>
          <p:cNvGraphicFramePr/>
          <p:nvPr>
            <p:extLst>
              <p:ext uri="{D42A27DB-BD31-4B8C-83A1-F6EECF244321}">
                <p14:modId xmlns:p14="http://schemas.microsoft.com/office/powerpoint/2010/main" val="2442214516"/>
              </p:ext>
            </p:extLst>
          </p:nvPr>
        </p:nvGraphicFramePr>
        <p:xfrm>
          <a:off x="1092199" y="1158240"/>
          <a:ext cx="10359572" cy="5103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5059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254967"/>
            <a:ext cx="7608756" cy="694267"/>
          </a:xfrm>
        </p:spPr>
        <p:txBody>
          <a:bodyPr>
            <a:normAutofit/>
          </a:bodyPr>
          <a:lstStyle/>
          <a:p>
            <a:r>
              <a:rPr lang="en-US" sz="2500" dirty="0" smtClean="0">
                <a:latin typeface="Algerian" panose="04020705040A02060702" pitchFamily="82" charset="0"/>
              </a:rPr>
              <a:t>3.1.2 revenue summary</a:t>
            </a:r>
            <a:endParaRPr lang="en-US" sz="2500" dirty="0">
              <a:latin typeface="Algerian" panose="04020705040A02060702" pitchFamily="82" charset="0"/>
            </a:endParaRPr>
          </a:p>
        </p:txBody>
      </p:sp>
      <p:sp>
        <p:nvSpPr>
          <p:cNvPr id="11" name="TextBox 10"/>
          <p:cNvSpPr txBox="1"/>
          <p:nvPr/>
        </p:nvSpPr>
        <p:spPr>
          <a:xfrm>
            <a:off x="1088572" y="4868091"/>
            <a:ext cx="10057813" cy="1015663"/>
          </a:xfrm>
          <a:prstGeom prst="rect">
            <a:avLst/>
          </a:prstGeom>
          <a:noFill/>
        </p:spPr>
        <p:txBody>
          <a:bodyPr wrap="square" rtlCol="0">
            <a:spAutoFit/>
          </a:bodyPr>
          <a:lstStyle/>
          <a:p>
            <a:r>
              <a:rPr lang="en-US" sz="1200" dirty="0"/>
              <a:t>COMMENTS</a:t>
            </a:r>
            <a:r>
              <a:rPr lang="en-US" dirty="0"/>
              <a:t>:</a:t>
            </a:r>
          </a:p>
          <a:p>
            <a:pPr marL="285750" indent="-285750">
              <a:buFont typeface="Arial" panose="020B0604020202020204" pitchFamily="34" charset="0"/>
              <a:buChar char="•"/>
            </a:pPr>
            <a:r>
              <a:rPr lang="en-US" sz="1400" dirty="0" smtClean="0"/>
              <a:t>$20.1m was generated in Q2 2014, 46% of the value generated in 2013. (Note) Data exist only for 2 quarters in 2014 .</a:t>
            </a:r>
            <a:endParaRPr lang="en-US" sz="1400" dirty="0"/>
          </a:p>
          <a:p>
            <a:pPr marL="285750" indent="-285750">
              <a:buFont typeface="Arial" panose="020B0604020202020204" pitchFamily="34" charset="0"/>
              <a:buChar char="•"/>
            </a:pPr>
            <a:r>
              <a:rPr lang="en-US" sz="1400" dirty="0" smtClean="0"/>
              <a:t>Northwest , Southwest , Northeast, Central and Southeast, all regions in United States of America with the southwest region generating the highest revenue of $24M.</a:t>
            </a:r>
          </a:p>
        </p:txBody>
      </p:sp>
      <p:pic>
        <p:nvPicPr>
          <p:cNvPr id="6" name="Picture 5"/>
          <p:cNvPicPr>
            <a:picLocks noChangeAspect="1"/>
          </p:cNvPicPr>
          <p:nvPr/>
        </p:nvPicPr>
        <p:blipFill>
          <a:blip r:embed="rId2"/>
          <a:stretch>
            <a:fillRect/>
          </a:stretch>
        </p:blipFill>
        <p:spPr>
          <a:xfrm>
            <a:off x="1333072" y="883919"/>
            <a:ext cx="4719386" cy="3984171"/>
          </a:xfrm>
          <a:prstGeom prst="rect">
            <a:avLst/>
          </a:prstGeom>
        </p:spPr>
      </p:pic>
      <p:pic>
        <p:nvPicPr>
          <p:cNvPr id="7" name="Picture 6"/>
          <p:cNvPicPr>
            <a:picLocks noChangeAspect="1"/>
          </p:cNvPicPr>
          <p:nvPr/>
        </p:nvPicPr>
        <p:blipFill>
          <a:blip r:embed="rId3"/>
          <a:stretch>
            <a:fillRect/>
          </a:stretch>
        </p:blipFill>
        <p:spPr>
          <a:xfrm>
            <a:off x="6387066" y="883919"/>
            <a:ext cx="4324477" cy="3905795"/>
          </a:xfrm>
          <a:prstGeom prst="rect">
            <a:avLst/>
          </a:prstGeom>
        </p:spPr>
      </p:pic>
    </p:spTree>
    <p:extLst>
      <p:ext uri="{BB962C8B-B14F-4D97-AF65-F5344CB8AC3E}">
        <p14:creationId xmlns:p14="http://schemas.microsoft.com/office/powerpoint/2010/main" val="153004098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3218" y="155482"/>
            <a:ext cx="7608756" cy="506370"/>
          </a:xfrm>
        </p:spPr>
        <p:txBody>
          <a:bodyPr>
            <a:normAutofit fontScale="90000"/>
          </a:bodyPr>
          <a:lstStyle/>
          <a:p>
            <a:r>
              <a:rPr lang="en-US" sz="2800" dirty="0" smtClean="0">
                <a:latin typeface="Algerian" panose="04020705040A02060702" pitchFamily="82" charset="0"/>
              </a:rPr>
              <a:t>9. recommendations</a:t>
            </a:r>
            <a:endParaRPr lang="en-US" sz="2800" dirty="0">
              <a:latin typeface="Algerian" panose="04020705040A02060702" pitchFamily="82" charset="0"/>
            </a:endParaRPr>
          </a:p>
        </p:txBody>
      </p:sp>
      <p:sp>
        <p:nvSpPr>
          <p:cNvPr id="4" name="TextBox 3"/>
          <p:cNvSpPr txBox="1"/>
          <p:nvPr/>
        </p:nvSpPr>
        <p:spPr>
          <a:xfrm>
            <a:off x="1042283" y="661852"/>
            <a:ext cx="10792666" cy="55884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500" dirty="0" smtClean="0"/>
              <a:t>AHG should maintain the Reseller Market in all the regions as soon as the new price policy in Reseller is established such that negative margins are prevented.</a:t>
            </a:r>
          </a:p>
          <a:p>
            <a:pPr marL="285750" indent="-285750">
              <a:lnSpc>
                <a:spcPct val="150000"/>
              </a:lnSpc>
              <a:buFont typeface="Arial" panose="020B0604020202020204" pitchFamily="34" charset="0"/>
              <a:buChar char="•"/>
            </a:pPr>
            <a:r>
              <a:rPr lang="en-US" sz="1500" dirty="0" smtClean="0"/>
              <a:t>The discounting policy should be discontinued for Reseller Bikes category and a new strategy developed.</a:t>
            </a:r>
          </a:p>
          <a:p>
            <a:pPr marL="285750" indent="-285750">
              <a:lnSpc>
                <a:spcPct val="150000"/>
              </a:lnSpc>
              <a:buFont typeface="Arial" panose="020B0604020202020204" pitchFamily="34" charset="0"/>
              <a:buChar char="•"/>
            </a:pPr>
            <a:r>
              <a:rPr lang="en-US" sz="1500" dirty="0" smtClean="0"/>
              <a:t>Aggressive online marketing should be carried out to improve sales for both existing and new products in regions with low generated revenue.</a:t>
            </a:r>
          </a:p>
          <a:p>
            <a:pPr marL="285750" indent="-285750">
              <a:lnSpc>
                <a:spcPct val="150000"/>
              </a:lnSpc>
              <a:buFont typeface="Arial" panose="020B0604020202020204" pitchFamily="34" charset="0"/>
              <a:buChar char="•"/>
            </a:pPr>
            <a:r>
              <a:rPr lang="en-US" sz="1500" dirty="0" smtClean="0"/>
              <a:t>Component Market that exist only for Resellers should be introduced to the Online Sales channel.</a:t>
            </a:r>
          </a:p>
          <a:p>
            <a:pPr marL="285750" indent="-285750">
              <a:lnSpc>
                <a:spcPct val="150000"/>
              </a:lnSpc>
              <a:buFont typeface="Arial" panose="020B0604020202020204" pitchFamily="34" charset="0"/>
              <a:buChar char="•"/>
            </a:pPr>
            <a:r>
              <a:rPr lang="en-US" sz="1500" dirty="0" smtClean="0"/>
              <a:t>Shipping cost and delays should be reviewed to reduce rejects</a:t>
            </a:r>
          </a:p>
          <a:p>
            <a:pPr marL="285750" indent="-285750">
              <a:lnSpc>
                <a:spcPct val="150000"/>
              </a:lnSpc>
              <a:buFont typeface="Arial" panose="020B0604020202020204" pitchFamily="34" charset="0"/>
              <a:buChar char="•"/>
            </a:pPr>
            <a:r>
              <a:rPr lang="en-US" sz="1500" dirty="0" smtClean="0"/>
              <a:t>Take advantage of the customer demography insights developed to target new customers to improve sales and profit. </a:t>
            </a:r>
          </a:p>
          <a:p>
            <a:pPr marL="285750" indent="-285750">
              <a:lnSpc>
                <a:spcPct val="150000"/>
              </a:lnSpc>
              <a:buFont typeface="Arial" panose="020B0604020202020204" pitchFamily="34" charset="0"/>
              <a:buChar char="•"/>
            </a:pPr>
            <a:r>
              <a:rPr lang="en-US" sz="1500" dirty="0" smtClean="0"/>
              <a:t>Adopt Lean </a:t>
            </a:r>
            <a:r>
              <a:rPr lang="en-US" sz="1500" dirty="0"/>
              <a:t>management </a:t>
            </a:r>
            <a:r>
              <a:rPr lang="en-US" sz="1500" dirty="0" smtClean="0"/>
              <a:t>processes to eliminate rework and reduce production time thereby reducing Total cost of production.</a:t>
            </a:r>
          </a:p>
          <a:p>
            <a:pPr marL="285750" indent="-285750">
              <a:lnSpc>
                <a:spcPct val="150000"/>
              </a:lnSpc>
              <a:buFont typeface="Arial" panose="020B0604020202020204" pitchFamily="34" charset="0"/>
              <a:buChar char="•"/>
            </a:pPr>
            <a:r>
              <a:rPr lang="en-US" sz="1500" dirty="0" smtClean="0"/>
              <a:t>Consolidate </a:t>
            </a:r>
            <a:r>
              <a:rPr lang="en-US" sz="1500" dirty="0"/>
              <a:t>on Existing regions and product by providing new customer experience. </a:t>
            </a:r>
            <a:endParaRPr lang="en-US" sz="1500" dirty="0" smtClean="0"/>
          </a:p>
          <a:p>
            <a:pPr marL="285750" indent="-285750">
              <a:lnSpc>
                <a:spcPct val="150000"/>
              </a:lnSpc>
              <a:buFont typeface="Arial" panose="020B0604020202020204" pitchFamily="34" charset="0"/>
              <a:buChar char="•"/>
            </a:pPr>
            <a:r>
              <a:rPr lang="en-US" sz="1500" dirty="0" smtClean="0"/>
              <a:t>Manufacture </a:t>
            </a:r>
            <a:r>
              <a:rPr lang="en-US" sz="1500" dirty="0"/>
              <a:t>new and varieties of products </a:t>
            </a:r>
            <a:r>
              <a:rPr lang="en-US" sz="1500" dirty="0" err="1" smtClean="0"/>
              <a:t>e.g</a:t>
            </a:r>
            <a:r>
              <a:rPr lang="en-US" sz="1500" dirty="0" smtClean="0"/>
              <a:t> E-bike and hybrid bikes </a:t>
            </a:r>
            <a:r>
              <a:rPr lang="en-US" sz="1500" dirty="0"/>
              <a:t>to capture more customers and sales </a:t>
            </a:r>
            <a:r>
              <a:rPr lang="en-US" sz="1500" dirty="0" smtClean="0"/>
              <a:t>.</a:t>
            </a:r>
          </a:p>
          <a:p>
            <a:pPr marL="285750" indent="-285750">
              <a:lnSpc>
                <a:spcPct val="150000"/>
              </a:lnSpc>
              <a:buFont typeface="Arial" panose="020B0604020202020204" pitchFamily="34" charset="0"/>
              <a:buChar char="•"/>
            </a:pPr>
            <a:r>
              <a:rPr lang="en-US" sz="1500" dirty="0" smtClean="0"/>
              <a:t>Penetrate </a:t>
            </a:r>
            <a:r>
              <a:rPr lang="en-US" sz="1500" dirty="0"/>
              <a:t>into new regions with both existing products and new products </a:t>
            </a:r>
            <a:r>
              <a:rPr lang="en-US" sz="1500" dirty="0" smtClean="0"/>
              <a:t>.</a:t>
            </a:r>
          </a:p>
          <a:p>
            <a:pPr marL="285750" indent="-285750">
              <a:lnSpc>
                <a:spcPct val="150000"/>
              </a:lnSpc>
              <a:buFont typeface="Arial" panose="020B0604020202020204" pitchFamily="34" charset="0"/>
              <a:buChar char="•"/>
            </a:pPr>
            <a:r>
              <a:rPr lang="en-US" sz="1500" dirty="0" smtClean="0"/>
              <a:t>Review </a:t>
            </a:r>
            <a:r>
              <a:rPr lang="en-US" sz="1500" dirty="0"/>
              <a:t>Existing Promotions, remove non profitable and add new ones to drive </a:t>
            </a:r>
            <a:r>
              <a:rPr lang="en-US" sz="1500" dirty="0" smtClean="0"/>
              <a:t>sales.</a:t>
            </a:r>
          </a:p>
          <a:p>
            <a:pPr marL="285750" indent="-285750">
              <a:lnSpc>
                <a:spcPct val="150000"/>
              </a:lnSpc>
              <a:buFont typeface="Arial" panose="020B0604020202020204" pitchFamily="34" charset="0"/>
              <a:buChar char="•"/>
            </a:pPr>
            <a:r>
              <a:rPr lang="en-US" sz="1500" dirty="0" smtClean="0"/>
              <a:t>Improve </a:t>
            </a:r>
            <a:r>
              <a:rPr lang="en-US" sz="1500" dirty="0"/>
              <a:t>and create a reliable customer service  presence online to attend to </a:t>
            </a:r>
            <a:r>
              <a:rPr lang="en-US" sz="1500" dirty="0" smtClean="0"/>
              <a:t>customers</a:t>
            </a:r>
            <a:r>
              <a:rPr lang="en-US" sz="1500" dirty="0"/>
              <a:t>.</a:t>
            </a:r>
          </a:p>
        </p:txBody>
      </p:sp>
    </p:spTree>
    <p:extLst>
      <p:ext uri="{BB962C8B-B14F-4D97-AF65-F5344CB8AC3E}">
        <p14:creationId xmlns:p14="http://schemas.microsoft.com/office/powerpoint/2010/main" val="10123308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627087" y="2203240"/>
            <a:ext cx="4686488" cy="694267"/>
          </a:xfrm>
        </p:spPr>
        <p:txBody>
          <a:bodyPr>
            <a:normAutofit fontScale="90000"/>
          </a:bodyPr>
          <a:lstStyle/>
          <a:p>
            <a:r>
              <a:rPr lang="en-US" sz="2800" dirty="0" smtClean="0">
                <a:latin typeface="Algerian" panose="04020705040A02060702" pitchFamily="82" charset="0"/>
              </a:rPr>
              <a:t>THANK YOU FOR LISTENING!</a:t>
            </a:r>
            <a:endParaRPr lang="en-US" sz="2800" dirty="0">
              <a:latin typeface="Algerian" panose="04020705040A02060702" pitchFamily="82" charset="0"/>
            </a:endParaRPr>
          </a:p>
        </p:txBody>
      </p:sp>
      <p:sp>
        <p:nvSpPr>
          <p:cNvPr id="3" name="TextBox 2"/>
          <p:cNvSpPr txBox="1"/>
          <p:nvPr/>
        </p:nvSpPr>
        <p:spPr>
          <a:xfrm>
            <a:off x="2081349" y="1088571"/>
            <a:ext cx="9370422" cy="369332"/>
          </a:xfrm>
          <a:prstGeom prst="rect">
            <a:avLst/>
          </a:prstGeom>
          <a:noFill/>
        </p:spPr>
        <p:txBody>
          <a:bodyPr wrap="square" rtlCol="0">
            <a:spAutoFit/>
          </a:bodyPr>
          <a:lstStyle/>
          <a:p>
            <a:r>
              <a:rPr lang="en-US" dirty="0" smtClean="0"/>
              <a:t>Tools used : Microsoft PowerBi, Microsoft Excel, Microsoft SQL and Microsoft PowerPoint</a:t>
            </a:r>
            <a:endParaRPr lang="en-US" dirty="0"/>
          </a:p>
        </p:txBody>
      </p:sp>
    </p:spTree>
    <p:extLst>
      <p:ext uri="{BB962C8B-B14F-4D97-AF65-F5344CB8AC3E}">
        <p14:creationId xmlns:p14="http://schemas.microsoft.com/office/powerpoint/2010/main" val="1422877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Wisp</Template>
  <TotalTime>114170</TotalTime>
  <Words>4469</Words>
  <Application>Microsoft Office PowerPoint</Application>
  <PresentationFormat>Widescreen</PresentationFormat>
  <Paragraphs>603</Paragraphs>
  <Slides>91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Algerian</vt:lpstr>
      <vt:lpstr>Arial</vt:lpstr>
      <vt:lpstr>Calibri</vt:lpstr>
      <vt:lpstr>Century Gothic</vt:lpstr>
      <vt:lpstr>Stylus BT</vt:lpstr>
      <vt:lpstr>Wingdings</vt:lpstr>
      <vt:lpstr>Wingdings 3</vt:lpstr>
      <vt:lpstr>Wisp</vt:lpstr>
      <vt:lpstr>ADVENTURE HARDWARE GROUP</vt:lpstr>
      <vt:lpstr>TABLE OF CONTENT</vt:lpstr>
      <vt:lpstr>PowerPoint Presentation</vt:lpstr>
      <vt:lpstr>2. Executive summary – financial analysis</vt:lpstr>
      <vt:lpstr>2. Executive summary – financial analysis cont’d</vt:lpstr>
      <vt:lpstr>3. FINANCIAL AND DEMOGRAPHIC PERFORMANCE</vt:lpstr>
      <vt:lpstr>3.1 SUMMARY OF FINANCIAL INFORMATION</vt:lpstr>
      <vt:lpstr>3.1.1 Sales channels FINANCIAL summary</vt:lpstr>
      <vt:lpstr>3.1.2 revenue summary</vt:lpstr>
      <vt:lpstr>3.1.2 revenue cont’d</vt:lpstr>
      <vt:lpstr>3.1.3 revenue and product INFORMATION</vt:lpstr>
      <vt:lpstr>3.1.3 revenue and product INFORMATION cont’d</vt:lpstr>
      <vt:lpstr>3.1.4 revenue and product INFORMATION</vt:lpstr>
      <vt:lpstr>3.1.5 revenue and sales channels</vt:lpstr>
      <vt:lpstr>3.3  is the business making profit ? </vt:lpstr>
      <vt:lpstr>3.3 is the business making profit ? </vt:lpstr>
      <vt:lpstr>3.3 is the business making profit ?</vt:lpstr>
      <vt:lpstr>3.3 is the business making profit ? yes</vt:lpstr>
      <vt:lpstr>3.3 is the business making profit ?</vt:lpstr>
      <vt:lpstr>3.3 is the business making profit ? yes</vt:lpstr>
      <vt:lpstr>3.3 is the business making profit ?</vt:lpstr>
      <vt:lpstr>3.3 is the business making profit ? yes</vt:lpstr>
      <vt:lpstr>3.3 is the business making profit ?</vt:lpstr>
      <vt:lpstr>3.3 is the business making profit ?</vt:lpstr>
      <vt:lpstr>3.3.1 Discounting policy</vt:lpstr>
      <vt:lpstr>3.3 discounting policy - Reseller  channel</vt:lpstr>
      <vt:lpstr>3.3 discounting policy - Reseller  channel</vt:lpstr>
      <vt:lpstr>3.4 CUSTOMER DEMOGRAPHY - ONLINE sales channel</vt:lpstr>
      <vt:lpstr>3.4 CUSTOMER DEMOGRAPHY - ONLINE sales channel</vt:lpstr>
      <vt:lpstr>3.4 CUSTOMER DEMOGRAPHY ONLINE – MARITAL STATUS</vt:lpstr>
      <vt:lpstr>3.4 CUSTOMER DEMOGRAPHY ONLINE – MARITAL STATUS</vt:lpstr>
      <vt:lpstr>3.4 CUSTOMER DEMOGRAPHY ONLINE - GENDER</vt:lpstr>
      <vt:lpstr>3.4 CUSTOMER DEMOGRAPHY ONLINE - GENDER</vt:lpstr>
      <vt:lpstr>3.4 CUSTOMER DEMOGRAPHY ONLINE – AGE GROUPS</vt:lpstr>
      <vt:lpstr>3.4 CUSTOMER DEMOGRAPHY ONLINE – AGE GROUPS</vt:lpstr>
      <vt:lpstr>3.4 CUSTOMER DEMOGRAPHY ONLINE – HOUSE OWNERSHIP</vt:lpstr>
      <vt:lpstr>3.4 CUSTOMER DEMOGRAPHY ONLINE – HOUSE OWNERSHIP</vt:lpstr>
      <vt:lpstr>3.4 CUSTOMER DEMOGRAPHY ONLINE – ENGLISH OCCUPATION</vt:lpstr>
      <vt:lpstr>3.4 CUSTOMER DEMOGRAPHY ONLINE – ENGLISH OCCUPATION</vt:lpstr>
      <vt:lpstr>3.4 CUSTOMER DEMOGRAPHY ONLINE – NUMBER OF CARS OWNED</vt:lpstr>
      <vt:lpstr>3.4 CUSTOMER DEMOGRAPHY ONLINE –NUMBER OF CARS OWNED</vt:lpstr>
      <vt:lpstr>3.4 CUSTOMER DEMOGRAPHY ONLINE – ENGLISH EDUCATION</vt:lpstr>
      <vt:lpstr>3.4 CUSTOMER DEMOGRAPHY ONLINE – ENGLISH EDUCATION</vt:lpstr>
      <vt:lpstr>3.4 CUSTOMER DEMOGRAPHY ONLINE – COMMUTE DISTANCE</vt:lpstr>
      <vt:lpstr>3.4 CUSTOMER DEMOGRAPHY ONLINE – COMMUTE DISTANCE</vt:lpstr>
      <vt:lpstr>3.4 CUSTOMER DEMOGRAPHY ONLINE – TOTAL CHILDREN</vt:lpstr>
      <vt:lpstr>3.4 CUSTOMER DEMOGRAPHY ONLINE – TOTAL CHILDREN</vt:lpstr>
      <vt:lpstr>3.4 CUSTOMER DEMOGRAPHY ONLINE – YEARLY INCOME GROUPS</vt:lpstr>
      <vt:lpstr>3.4 CUSTOMER DEMOGRAPHY ONLINE – YEARLY INCOME GROUPS</vt:lpstr>
      <vt:lpstr>3. 4 CUSTOMER DEMOGRAPHY – summary</vt:lpstr>
      <vt:lpstr>3.5 arears to improve</vt:lpstr>
      <vt:lpstr>3.5 arears to improve – work orders</vt:lpstr>
      <vt:lpstr>3.5 arears to improve – scrap products</vt:lpstr>
      <vt:lpstr>3.5 arears to improve – scrap reasons</vt:lpstr>
      <vt:lpstr>3.5 arears to improve – cost of manufacturing</vt:lpstr>
      <vt:lpstr>3.5 arears to improve – manufacturing process</vt:lpstr>
      <vt:lpstr>3.5 arears to improve – freight cost</vt:lpstr>
      <vt:lpstr>3.5 arears to improve – rejected quantities</vt:lpstr>
      <vt:lpstr>3.5 arears to improve - order quantity</vt:lpstr>
      <vt:lpstr>3.5.2 arears to improve – SALES CHANNEL</vt:lpstr>
      <vt:lpstr>3.5.3 arears to improve  - PRODUCT CATEGORY</vt:lpstr>
      <vt:lpstr>4. </vt:lpstr>
      <vt:lpstr>4. Competitor analysis – ahg revenue by year &amp; region</vt:lpstr>
      <vt:lpstr>4. Competitor analysis – Maximum unit price</vt:lpstr>
      <vt:lpstr>4. Competitor analysis – minimum unit price</vt:lpstr>
      <vt:lpstr>4. Competitor analysis – PRODUCT (BIKE types)</vt:lpstr>
      <vt:lpstr>4. Competitor analysis – ahg order quantity</vt:lpstr>
      <vt:lpstr>4. Competitor analysis</vt:lpstr>
      <vt:lpstr>4. Competitor analysis</vt:lpstr>
      <vt:lpstr>5. MARKET BASKET ANALYSIS</vt:lpstr>
      <vt:lpstr>5. MARKET BASKET ANALYSIS</vt:lpstr>
      <vt:lpstr>5. MARKET BASKET ANALYSIS</vt:lpstr>
      <vt:lpstr>5. MARKET BASKET ANALYSIS - reseller</vt:lpstr>
      <vt:lpstr>5. MARKET BASKET ANALYSIS – online sales</vt:lpstr>
      <vt:lpstr>5. MARKET BASKET ANALYSIS</vt:lpstr>
      <vt:lpstr>5. MARKET BASKET ANALYSIS – cost benefit analysis - reseller</vt:lpstr>
      <vt:lpstr>5. MARKET BASKET ANALYSIS - cost benefit analysis </vt:lpstr>
      <vt:lpstr>6. 0   Forecasting revenue (5 years)</vt:lpstr>
      <vt:lpstr>6.0 forecast – ONLINE SALES</vt:lpstr>
      <vt:lpstr>6. FORECASTING – ONLINE SALES</vt:lpstr>
      <vt:lpstr>6.0 FORECASTING – ONLINE SALES</vt:lpstr>
      <vt:lpstr>6. FORECASTING – RESELLER SALES</vt:lpstr>
      <vt:lpstr>6.0 forecast – RESELLER SALES</vt:lpstr>
      <vt:lpstr>6.0 forecast – RESELLER SALES</vt:lpstr>
      <vt:lpstr>6.0 forecast – RESELLER SALES</vt:lpstr>
      <vt:lpstr>6.0  forecasting - summary</vt:lpstr>
      <vt:lpstr>PowerPoint Presentation</vt:lpstr>
      <vt:lpstr>7. Conclusion </vt:lpstr>
      <vt:lpstr>8. Ahg strategy</vt:lpstr>
      <vt:lpstr>9. recommendations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ADVENTURE HARDWARE GROUP</dc:title>
  <dc:creator>DELL</dc:creator>
  <cp:lastModifiedBy>DELL</cp:lastModifiedBy>
  <cp:revision>621</cp:revision>
  <cp:lastPrinted>2023-09-12T20:16:06Z</cp:lastPrinted>
  <dcterms:created xsi:type="dcterms:W3CDTF">2023-01-31T21:15:10Z</dcterms:created>
  <dcterms:modified xsi:type="dcterms:W3CDTF">2023-11-09T20:21:34Z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e4db608-ddec-4a44-8ad7-7d5a79b7448e_Enabled">
    <vt:lpwstr>true</vt:lpwstr>
  </property>
  <property fmtid="{D5CDD505-2E9C-101B-9397-08002B2CF9AE}" pid="3" name="MSIP_Label_6e4db608-ddec-4a44-8ad7-7d5a79b7448e_SetDate">
    <vt:lpwstr>2023-04-03T11:51:56Z</vt:lpwstr>
  </property>
  <property fmtid="{D5CDD505-2E9C-101B-9397-08002B2CF9AE}" pid="4" name="MSIP_Label_6e4db608-ddec-4a44-8ad7-7d5a79b7448e_Method">
    <vt:lpwstr>Standard</vt:lpwstr>
  </property>
  <property fmtid="{D5CDD505-2E9C-101B-9397-08002B2CF9AE}" pid="5" name="MSIP_Label_6e4db608-ddec-4a44-8ad7-7d5a79b7448e_Name">
    <vt:lpwstr>Internal</vt:lpwstr>
  </property>
  <property fmtid="{D5CDD505-2E9C-101B-9397-08002B2CF9AE}" pid="6" name="MSIP_Label_6e4db608-ddec-4a44-8ad7-7d5a79b7448e_SiteId">
    <vt:lpwstr>fd799da1-bfc1-4234-a91c-72b3a1cb9e26</vt:lpwstr>
  </property>
  <property fmtid="{D5CDD505-2E9C-101B-9397-08002B2CF9AE}" pid="7" name="MSIP_Label_6e4db608-ddec-4a44-8ad7-7d5a79b7448e_ActionId">
    <vt:lpwstr>f0c48e76-387b-4634-8b80-18e1c55bb880</vt:lpwstr>
  </property>
  <property fmtid="{D5CDD505-2E9C-101B-9397-08002B2CF9AE}" pid="8" name="MSIP_Label_6e4db608-ddec-4a44-8ad7-7d5a79b7448e_ContentBits">
    <vt:lpwstr>0</vt:lpwstr>
  </property>
</Properties>
</file>